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57" r:id="rId2"/>
    <p:sldId id="271" r:id="rId3"/>
    <p:sldId id="273" r:id="rId4"/>
    <p:sldId id="274" r:id="rId5"/>
    <p:sldId id="311" r:id="rId6"/>
    <p:sldId id="387" r:id="rId7"/>
    <p:sldId id="355" r:id="rId8"/>
    <p:sldId id="302" r:id="rId9"/>
    <p:sldId id="303" r:id="rId10"/>
    <p:sldId id="359" r:id="rId11"/>
    <p:sldId id="360" r:id="rId12"/>
    <p:sldId id="379" r:id="rId13"/>
    <p:sldId id="361" r:id="rId14"/>
    <p:sldId id="362" r:id="rId15"/>
    <p:sldId id="363" r:id="rId16"/>
    <p:sldId id="364" r:id="rId17"/>
    <p:sldId id="308" r:id="rId18"/>
    <p:sldId id="309" r:id="rId19"/>
    <p:sldId id="310" r:id="rId20"/>
    <p:sldId id="285" r:id="rId21"/>
    <p:sldId id="376" r:id="rId22"/>
    <p:sldId id="377" r:id="rId23"/>
    <p:sldId id="278" r:id="rId24"/>
    <p:sldId id="322" r:id="rId25"/>
    <p:sldId id="323" r:id="rId26"/>
    <p:sldId id="319" r:id="rId27"/>
    <p:sldId id="320" r:id="rId28"/>
    <p:sldId id="321" r:id="rId29"/>
    <p:sldId id="282" r:id="rId30"/>
    <p:sldId id="378" r:id="rId31"/>
    <p:sldId id="339" r:id="rId32"/>
    <p:sldId id="356" r:id="rId33"/>
    <p:sldId id="357" r:id="rId34"/>
    <p:sldId id="340" r:id="rId35"/>
    <p:sldId id="341" r:id="rId36"/>
    <p:sldId id="342" r:id="rId37"/>
    <p:sldId id="343" r:id="rId38"/>
    <p:sldId id="344" r:id="rId39"/>
    <p:sldId id="369" r:id="rId40"/>
    <p:sldId id="345" r:id="rId41"/>
    <p:sldId id="367" r:id="rId42"/>
    <p:sldId id="368" r:id="rId43"/>
    <p:sldId id="366" r:id="rId44"/>
    <p:sldId id="370" r:id="rId45"/>
    <p:sldId id="371" r:id="rId46"/>
    <p:sldId id="348" r:id="rId47"/>
    <p:sldId id="372" r:id="rId48"/>
    <p:sldId id="353" r:id="rId49"/>
    <p:sldId id="373" r:id="rId50"/>
    <p:sldId id="375" r:id="rId51"/>
    <p:sldId id="380" r:id="rId52"/>
    <p:sldId id="328" r:id="rId53"/>
    <p:sldId id="329" r:id="rId54"/>
    <p:sldId id="294" r:id="rId55"/>
    <p:sldId id="295" r:id="rId56"/>
    <p:sldId id="296" r:id="rId57"/>
    <p:sldId id="297" r:id="rId58"/>
    <p:sldId id="383"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p:restoredTop sz="96405"/>
  </p:normalViewPr>
  <p:slideViewPr>
    <p:cSldViewPr snapToGrid="0" snapToObjects="1">
      <p:cViewPr varScale="1">
        <p:scale>
          <a:sx n="131" d="100"/>
          <a:sy n="131" d="100"/>
        </p:scale>
        <p:origin x="61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EF6400-352C-5F40-821A-EBBCE67C85BD}" type="datetimeFigureOut">
              <a:rPr lang="en-US" smtClean="0"/>
              <a:t>9/22/22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082122D-59C3-6344-85DE-E922DB5C8D17}" type="slidenum">
              <a:rPr lang="en-US" smtClean="0"/>
              <a:t>‹#›</a:t>
            </a:fld>
            <a:endParaRPr lang="en-US"/>
          </a:p>
        </p:txBody>
      </p:sp>
    </p:spTree>
    <p:extLst>
      <p:ext uri="{BB962C8B-B14F-4D97-AF65-F5344CB8AC3E}">
        <p14:creationId xmlns:p14="http://schemas.microsoft.com/office/powerpoint/2010/main" val="12408493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136B2F-60B4-1940-B45F-38086A221081}" type="datetimeFigureOut">
              <a:rPr lang="en-US" smtClean="0"/>
              <a:t>9/22/22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14FC44-3F5E-4A46-9900-C08F58744C57}" type="slidenum">
              <a:rPr lang="en-US" smtClean="0"/>
              <a:t>‹#›</a:t>
            </a:fld>
            <a:endParaRPr lang="en-US"/>
          </a:p>
        </p:txBody>
      </p:sp>
    </p:spTree>
    <p:extLst>
      <p:ext uri="{BB962C8B-B14F-4D97-AF65-F5344CB8AC3E}">
        <p14:creationId xmlns:p14="http://schemas.microsoft.com/office/powerpoint/2010/main" val="18013501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0E0A3-9BF8-4DB2-8CB8-4256C0A802C2}" type="slidenum">
              <a:rPr lang="en-US" smtClean="0"/>
              <a:t>1</a:t>
            </a:fld>
            <a:endParaRPr lang="en-US"/>
          </a:p>
        </p:txBody>
      </p:sp>
    </p:spTree>
    <p:extLst>
      <p:ext uri="{BB962C8B-B14F-4D97-AF65-F5344CB8AC3E}">
        <p14:creationId xmlns:p14="http://schemas.microsoft.com/office/powerpoint/2010/main" val="521004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10</a:t>
            </a:fld>
            <a:endParaRPr lang="en-US"/>
          </a:p>
        </p:txBody>
      </p:sp>
    </p:spTree>
    <p:extLst>
      <p:ext uri="{BB962C8B-B14F-4D97-AF65-F5344CB8AC3E}">
        <p14:creationId xmlns:p14="http://schemas.microsoft.com/office/powerpoint/2010/main" val="18097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11</a:t>
            </a:fld>
            <a:endParaRPr lang="en-US"/>
          </a:p>
        </p:txBody>
      </p:sp>
    </p:spTree>
    <p:extLst>
      <p:ext uri="{BB962C8B-B14F-4D97-AF65-F5344CB8AC3E}">
        <p14:creationId xmlns:p14="http://schemas.microsoft.com/office/powerpoint/2010/main" val="3094648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12</a:t>
            </a:fld>
            <a:endParaRPr lang="en-US"/>
          </a:p>
        </p:txBody>
      </p:sp>
    </p:spTree>
    <p:extLst>
      <p:ext uri="{BB962C8B-B14F-4D97-AF65-F5344CB8AC3E}">
        <p14:creationId xmlns:p14="http://schemas.microsoft.com/office/powerpoint/2010/main" val="2812693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13</a:t>
            </a:fld>
            <a:endParaRPr lang="en-US"/>
          </a:p>
        </p:txBody>
      </p:sp>
    </p:spTree>
    <p:extLst>
      <p:ext uri="{BB962C8B-B14F-4D97-AF65-F5344CB8AC3E}">
        <p14:creationId xmlns:p14="http://schemas.microsoft.com/office/powerpoint/2010/main" val="331216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14</a:t>
            </a:fld>
            <a:endParaRPr lang="en-US"/>
          </a:p>
        </p:txBody>
      </p:sp>
    </p:spTree>
    <p:extLst>
      <p:ext uri="{BB962C8B-B14F-4D97-AF65-F5344CB8AC3E}">
        <p14:creationId xmlns:p14="http://schemas.microsoft.com/office/powerpoint/2010/main" val="184526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15</a:t>
            </a:fld>
            <a:endParaRPr lang="en-US"/>
          </a:p>
        </p:txBody>
      </p:sp>
    </p:spTree>
    <p:extLst>
      <p:ext uri="{BB962C8B-B14F-4D97-AF65-F5344CB8AC3E}">
        <p14:creationId xmlns:p14="http://schemas.microsoft.com/office/powerpoint/2010/main" val="3753554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16</a:t>
            </a:fld>
            <a:endParaRPr lang="en-US"/>
          </a:p>
        </p:txBody>
      </p:sp>
    </p:spTree>
    <p:extLst>
      <p:ext uri="{BB962C8B-B14F-4D97-AF65-F5344CB8AC3E}">
        <p14:creationId xmlns:p14="http://schemas.microsoft.com/office/powerpoint/2010/main" val="1809372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Tx/>
              <a:buChar char="-"/>
            </a:pPr>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17</a:t>
            </a:fld>
            <a:endParaRPr lang="en-US"/>
          </a:p>
        </p:txBody>
      </p:sp>
    </p:spTree>
    <p:extLst>
      <p:ext uri="{BB962C8B-B14F-4D97-AF65-F5344CB8AC3E}">
        <p14:creationId xmlns:p14="http://schemas.microsoft.com/office/powerpoint/2010/main" val="618144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Tx/>
              <a:buChar char="-"/>
            </a:pPr>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18</a:t>
            </a:fld>
            <a:endParaRPr lang="en-US"/>
          </a:p>
        </p:txBody>
      </p:sp>
    </p:spTree>
    <p:extLst>
      <p:ext uri="{BB962C8B-B14F-4D97-AF65-F5344CB8AC3E}">
        <p14:creationId xmlns:p14="http://schemas.microsoft.com/office/powerpoint/2010/main" val="20914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19</a:t>
            </a:fld>
            <a:endParaRPr lang="en-US"/>
          </a:p>
        </p:txBody>
      </p:sp>
    </p:spTree>
    <p:extLst>
      <p:ext uri="{BB962C8B-B14F-4D97-AF65-F5344CB8AC3E}">
        <p14:creationId xmlns:p14="http://schemas.microsoft.com/office/powerpoint/2010/main" val="63429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2</a:t>
            </a:fld>
            <a:endParaRPr lang="en-US"/>
          </a:p>
        </p:txBody>
      </p:sp>
    </p:spTree>
    <p:extLst>
      <p:ext uri="{BB962C8B-B14F-4D97-AF65-F5344CB8AC3E}">
        <p14:creationId xmlns:p14="http://schemas.microsoft.com/office/powerpoint/2010/main" val="4069887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20</a:t>
            </a:fld>
            <a:endParaRPr lang="en-US"/>
          </a:p>
        </p:txBody>
      </p:sp>
    </p:spTree>
    <p:extLst>
      <p:ext uri="{BB962C8B-B14F-4D97-AF65-F5344CB8AC3E}">
        <p14:creationId xmlns:p14="http://schemas.microsoft.com/office/powerpoint/2010/main" val="1747432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54EA55A-8219-9C40-A220-E72A5675B1D8}" type="datetime8">
              <a:rPr lang="en-US" smtClean="0"/>
              <a:t>9/22/22 12:19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58865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22</a:t>
            </a:fld>
            <a:endParaRPr lang="en-US"/>
          </a:p>
        </p:txBody>
      </p:sp>
    </p:spTree>
    <p:extLst>
      <p:ext uri="{BB962C8B-B14F-4D97-AF65-F5344CB8AC3E}">
        <p14:creationId xmlns:p14="http://schemas.microsoft.com/office/powerpoint/2010/main" val="357939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23</a:t>
            </a:fld>
            <a:endParaRPr lang="en-US"/>
          </a:p>
        </p:txBody>
      </p:sp>
    </p:spTree>
    <p:extLst>
      <p:ext uri="{BB962C8B-B14F-4D97-AF65-F5344CB8AC3E}">
        <p14:creationId xmlns:p14="http://schemas.microsoft.com/office/powerpoint/2010/main" val="1940269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E87EEF-2B0B-EB4B-BFF8-9D6EFC92C838}" type="datetime8">
              <a:rPr lang="en-US" smtClean="0"/>
              <a:t>9/22/22 12:19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1861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25</a:t>
            </a:fld>
            <a:endParaRPr lang="en-US"/>
          </a:p>
        </p:txBody>
      </p:sp>
    </p:spTree>
    <p:extLst>
      <p:ext uri="{BB962C8B-B14F-4D97-AF65-F5344CB8AC3E}">
        <p14:creationId xmlns:p14="http://schemas.microsoft.com/office/powerpoint/2010/main" val="197747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26</a:t>
            </a:fld>
            <a:endParaRPr lang="en-US"/>
          </a:p>
        </p:txBody>
      </p:sp>
    </p:spTree>
    <p:extLst>
      <p:ext uri="{BB962C8B-B14F-4D97-AF65-F5344CB8AC3E}">
        <p14:creationId xmlns:p14="http://schemas.microsoft.com/office/powerpoint/2010/main" val="2242542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27</a:t>
            </a:fld>
            <a:endParaRPr lang="en-US"/>
          </a:p>
        </p:txBody>
      </p:sp>
    </p:spTree>
    <p:extLst>
      <p:ext uri="{BB962C8B-B14F-4D97-AF65-F5344CB8AC3E}">
        <p14:creationId xmlns:p14="http://schemas.microsoft.com/office/powerpoint/2010/main" val="609099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28</a:t>
            </a:fld>
            <a:endParaRPr lang="en-US"/>
          </a:p>
        </p:txBody>
      </p:sp>
    </p:spTree>
    <p:extLst>
      <p:ext uri="{BB962C8B-B14F-4D97-AF65-F5344CB8AC3E}">
        <p14:creationId xmlns:p14="http://schemas.microsoft.com/office/powerpoint/2010/main" val="4090843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29</a:t>
            </a:fld>
            <a:endParaRPr lang="en-US"/>
          </a:p>
        </p:txBody>
      </p:sp>
    </p:spTree>
    <p:extLst>
      <p:ext uri="{BB962C8B-B14F-4D97-AF65-F5344CB8AC3E}">
        <p14:creationId xmlns:p14="http://schemas.microsoft.com/office/powerpoint/2010/main" val="21106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3</a:t>
            </a:fld>
            <a:endParaRPr lang="en-US"/>
          </a:p>
        </p:txBody>
      </p:sp>
    </p:spTree>
    <p:extLst>
      <p:ext uri="{BB962C8B-B14F-4D97-AF65-F5344CB8AC3E}">
        <p14:creationId xmlns:p14="http://schemas.microsoft.com/office/powerpoint/2010/main" val="243272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30</a:t>
            </a:fld>
            <a:endParaRPr lang="en-US"/>
          </a:p>
        </p:txBody>
      </p:sp>
    </p:spTree>
    <p:extLst>
      <p:ext uri="{BB962C8B-B14F-4D97-AF65-F5344CB8AC3E}">
        <p14:creationId xmlns:p14="http://schemas.microsoft.com/office/powerpoint/2010/main" val="297618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31</a:t>
            </a:fld>
            <a:endParaRPr lang="en-US"/>
          </a:p>
        </p:txBody>
      </p:sp>
    </p:spTree>
    <p:extLst>
      <p:ext uri="{BB962C8B-B14F-4D97-AF65-F5344CB8AC3E}">
        <p14:creationId xmlns:p14="http://schemas.microsoft.com/office/powerpoint/2010/main" val="4265636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32</a:t>
            </a:fld>
            <a:endParaRPr lang="en-US"/>
          </a:p>
        </p:txBody>
      </p:sp>
    </p:spTree>
    <p:extLst>
      <p:ext uri="{BB962C8B-B14F-4D97-AF65-F5344CB8AC3E}">
        <p14:creationId xmlns:p14="http://schemas.microsoft.com/office/powerpoint/2010/main" val="1265064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33</a:t>
            </a:fld>
            <a:endParaRPr lang="en-US"/>
          </a:p>
        </p:txBody>
      </p:sp>
    </p:spTree>
    <p:extLst>
      <p:ext uri="{BB962C8B-B14F-4D97-AF65-F5344CB8AC3E}">
        <p14:creationId xmlns:p14="http://schemas.microsoft.com/office/powerpoint/2010/main" val="1913636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34</a:t>
            </a:fld>
            <a:endParaRPr lang="en-US"/>
          </a:p>
        </p:txBody>
      </p:sp>
    </p:spTree>
    <p:extLst>
      <p:ext uri="{BB962C8B-B14F-4D97-AF65-F5344CB8AC3E}">
        <p14:creationId xmlns:p14="http://schemas.microsoft.com/office/powerpoint/2010/main" val="634529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35</a:t>
            </a:fld>
            <a:endParaRPr lang="en-US"/>
          </a:p>
        </p:txBody>
      </p:sp>
    </p:spTree>
    <p:extLst>
      <p:ext uri="{BB962C8B-B14F-4D97-AF65-F5344CB8AC3E}">
        <p14:creationId xmlns:p14="http://schemas.microsoft.com/office/powerpoint/2010/main" val="1926016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36</a:t>
            </a:fld>
            <a:endParaRPr lang="en-US"/>
          </a:p>
        </p:txBody>
      </p:sp>
    </p:spTree>
    <p:extLst>
      <p:ext uri="{BB962C8B-B14F-4D97-AF65-F5344CB8AC3E}">
        <p14:creationId xmlns:p14="http://schemas.microsoft.com/office/powerpoint/2010/main" val="1858045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14FC44-3F5E-4A46-9900-C08F58744C57}" type="slidenum">
              <a:rPr lang="en-US" smtClean="0"/>
              <a:t>37</a:t>
            </a:fld>
            <a:endParaRPr lang="en-US"/>
          </a:p>
        </p:txBody>
      </p:sp>
    </p:spTree>
    <p:extLst>
      <p:ext uri="{BB962C8B-B14F-4D97-AF65-F5344CB8AC3E}">
        <p14:creationId xmlns:p14="http://schemas.microsoft.com/office/powerpoint/2010/main" val="2287915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14FC44-3F5E-4A46-9900-C08F58744C57}" type="slidenum">
              <a:rPr lang="en-US" smtClean="0"/>
              <a:t>38</a:t>
            </a:fld>
            <a:endParaRPr lang="en-US"/>
          </a:p>
        </p:txBody>
      </p:sp>
    </p:spTree>
    <p:extLst>
      <p:ext uri="{BB962C8B-B14F-4D97-AF65-F5344CB8AC3E}">
        <p14:creationId xmlns:p14="http://schemas.microsoft.com/office/powerpoint/2010/main" val="3163924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40</a:t>
            </a:fld>
            <a:endParaRPr lang="en-US"/>
          </a:p>
        </p:txBody>
      </p:sp>
    </p:spTree>
    <p:extLst>
      <p:ext uri="{BB962C8B-B14F-4D97-AF65-F5344CB8AC3E}">
        <p14:creationId xmlns:p14="http://schemas.microsoft.com/office/powerpoint/2010/main" val="189034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4</a:t>
            </a:fld>
            <a:endParaRPr lang="en-US"/>
          </a:p>
        </p:txBody>
      </p:sp>
    </p:spTree>
    <p:extLst>
      <p:ext uri="{BB962C8B-B14F-4D97-AF65-F5344CB8AC3E}">
        <p14:creationId xmlns:p14="http://schemas.microsoft.com/office/powerpoint/2010/main" val="907531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41</a:t>
            </a:fld>
            <a:endParaRPr lang="en-US"/>
          </a:p>
        </p:txBody>
      </p:sp>
    </p:spTree>
    <p:extLst>
      <p:ext uri="{BB962C8B-B14F-4D97-AF65-F5344CB8AC3E}">
        <p14:creationId xmlns:p14="http://schemas.microsoft.com/office/powerpoint/2010/main" val="774299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42</a:t>
            </a:fld>
            <a:endParaRPr lang="en-US"/>
          </a:p>
        </p:txBody>
      </p:sp>
    </p:spTree>
    <p:extLst>
      <p:ext uri="{BB962C8B-B14F-4D97-AF65-F5344CB8AC3E}">
        <p14:creationId xmlns:p14="http://schemas.microsoft.com/office/powerpoint/2010/main" val="32394811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43</a:t>
            </a:fld>
            <a:endParaRPr lang="en-US"/>
          </a:p>
        </p:txBody>
      </p:sp>
    </p:spTree>
    <p:extLst>
      <p:ext uri="{BB962C8B-B14F-4D97-AF65-F5344CB8AC3E}">
        <p14:creationId xmlns:p14="http://schemas.microsoft.com/office/powerpoint/2010/main" val="309180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44</a:t>
            </a:fld>
            <a:endParaRPr lang="en-US"/>
          </a:p>
        </p:txBody>
      </p:sp>
    </p:spTree>
    <p:extLst>
      <p:ext uri="{BB962C8B-B14F-4D97-AF65-F5344CB8AC3E}">
        <p14:creationId xmlns:p14="http://schemas.microsoft.com/office/powerpoint/2010/main" val="2569513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14FC44-3F5E-4A46-9900-C08F58744C57}" type="slidenum">
              <a:rPr lang="en-US" smtClean="0"/>
              <a:t>45</a:t>
            </a:fld>
            <a:endParaRPr lang="en-US"/>
          </a:p>
        </p:txBody>
      </p:sp>
    </p:spTree>
    <p:extLst>
      <p:ext uri="{BB962C8B-B14F-4D97-AF65-F5344CB8AC3E}">
        <p14:creationId xmlns:p14="http://schemas.microsoft.com/office/powerpoint/2010/main" val="1954240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46</a:t>
            </a:fld>
            <a:endParaRPr lang="en-US"/>
          </a:p>
        </p:txBody>
      </p:sp>
    </p:spTree>
    <p:extLst>
      <p:ext uri="{BB962C8B-B14F-4D97-AF65-F5344CB8AC3E}">
        <p14:creationId xmlns:p14="http://schemas.microsoft.com/office/powerpoint/2010/main" val="3186625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47</a:t>
            </a:fld>
            <a:endParaRPr lang="en-US"/>
          </a:p>
        </p:txBody>
      </p:sp>
    </p:spTree>
    <p:extLst>
      <p:ext uri="{BB962C8B-B14F-4D97-AF65-F5344CB8AC3E}">
        <p14:creationId xmlns:p14="http://schemas.microsoft.com/office/powerpoint/2010/main" val="3274377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48</a:t>
            </a:fld>
            <a:endParaRPr lang="en-US"/>
          </a:p>
        </p:txBody>
      </p:sp>
    </p:spTree>
    <p:extLst>
      <p:ext uri="{BB962C8B-B14F-4D97-AF65-F5344CB8AC3E}">
        <p14:creationId xmlns:p14="http://schemas.microsoft.com/office/powerpoint/2010/main" val="986242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49</a:t>
            </a:fld>
            <a:endParaRPr lang="en-US"/>
          </a:p>
        </p:txBody>
      </p:sp>
    </p:spTree>
    <p:extLst>
      <p:ext uri="{BB962C8B-B14F-4D97-AF65-F5344CB8AC3E}">
        <p14:creationId xmlns:p14="http://schemas.microsoft.com/office/powerpoint/2010/main" val="117565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50</a:t>
            </a:fld>
            <a:endParaRPr lang="en-US"/>
          </a:p>
        </p:txBody>
      </p:sp>
    </p:spTree>
    <p:extLst>
      <p:ext uri="{BB962C8B-B14F-4D97-AF65-F5344CB8AC3E}">
        <p14:creationId xmlns:p14="http://schemas.microsoft.com/office/powerpoint/2010/main" val="236261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5</a:t>
            </a:fld>
            <a:endParaRPr lang="en-US"/>
          </a:p>
        </p:txBody>
      </p:sp>
    </p:spTree>
    <p:extLst>
      <p:ext uri="{BB962C8B-B14F-4D97-AF65-F5344CB8AC3E}">
        <p14:creationId xmlns:p14="http://schemas.microsoft.com/office/powerpoint/2010/main" val="16692707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51</a:t>
            </a:fld>
            <a:endParaRPr lang="en-US"/>
          </a:p>
        </p:txBody>
      </p:sp>
    </p:spTree>
    <p:extLst>
      <p:ext uri="{BB962C8B-B14F-4D97-AF65-F5344CB8AC3E}">
        <p14:creationId xmlns:p14="http://schemas.microsoft.com/office/powerpoint/2010/main" val="394028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14FC44-3F5E-4A46-9900-C08F58744C57}" type="slidenum">
              <a:rPr lang="en-US" smtClean="0"/>
              <a:t>54</a:t>
            </a:fld>
            <a:endParaRPr lang="en-US"/>
          </a:p>
        </p:txBody>
      </p:sp>
    </p:spTree>
    <p:extLst>
      <p:ext uri="{BB962C8B-B14F-4D97-AF65-F5344CB8AC3E}">
        <p14:creationId xmlns:p14="http://schemas.microsoft.com/office/powerpoint/2010/main" val="7036595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14FC44-3F5E-4A46-9900-C08F58744C57}" type="slidenum">
              <a:rPr lang="en-US" smtClean="0"/>
              <a:t>55</a:t>
            </a:fld>
            <a:endParaRPr lang="en-US"/>
          </a:p>
        </p:txBody>
      </p:sp>
    </p:spTree>
    <p:extLst>
      <p:ext uri="{BB962C8B-B14F-4D97-AF65-F5344CB8AC3E}">
        <p14:creationId xmlns:p14="http://schemas.microsoft.com/office/powerpoint/2010/main" val="4405082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14FC44-3F5E-4A46-9900-C08F58744C57}" type="slidenum">
              <a:rPr lang="en-US" smtClean="0"/>
              <a:t>56</a:t>
            </a:fld>
            <a:endParaRPr lang="en-US"/>
          </a:p>
        </p:txBody>
      </p:sp>
    </p:spTree>
    <p:extLst>
      <p:ext uri="{BB962C8B-B14F-4D97-AF65-F5344CB8AC3E}">
        <p14:creationId xmlns:p14="http://schemas.microsoft.com/office/powerpoint/2010/main" val="1059517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14FC44-3F5E-4A46-9900-C08F58744C57}" type="slidenum">
              <a:rPr lang="en-US" smtClean="0"/>
              <a:t>57</a:t>
            </a:fld>
            <a:endParaRPr lang="en-US"/>
          </a:p>
        </p:txBody>
      </p:sp>
    </p:spTree>
    <p:extLst>
      <p:ext uri="{BB962C8B-B14F-4D97-AF65-F5344CB8AC3E}">
        <p14:creationId xmlns:p14="http://schemas.microsoft.com/office/powerpoint/2010/main" val="269175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6</a:t>
            </a:fld>
            <a:endParaRPr lang="en-US"/>
          </a:p>
        </p:txBody>
      </p:sp>
    </p:spTree>
    <p:extLst>
      <p:ext uri="{BB962C8B-B14F-4D97-AF65-F5344CB8AC3E}">
        <p14:creationId xmlns:p14="http://schemas.microsoft.com/office/powerpoint/2010/main" val="4027852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E14FC44-3F5E-4A46-9900-C08F58744C57}" type="slidenum">
              <a:rPr lang="en-US" smtClean="0"/>
              <a:t>7</a:t>
            </a:fld>
            <a:endParaRPr lang="en-US"/>
          </a:p>
        </p:txBody>
      </p:sp>
    </p:spTree>
    <p:extLst>
      <p:ext uri="{BB962C8B-B14F-4D97-AF65-F5344CB8AC3E}">
        <p14:creationId xmlns:p14="http://schemas.microsoft.com/office/powerpoint/2010/main" val="1930543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92B0ECF-3526-468D-949F-22AFD3F90C73}" type="slidenum">
              <a:rPr lang="en-US" smtClean="0"/>
              <a:t>8</a:t>
            </a:fld>
            <a:endParaRPr lang="en-US"/>
          </a:p>
        </p:txBody>
      </p:sp>
    </p:spTree>
    <p:extLst>
      <p:ext uri="{BB962C8B-B14F-4D97-AF65-F5344CB8AC3E}">
        <p14:creationId xmlns:p14="http://schemas.microsoft.com/office/powerpoint/2010/main" val="409779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14FC44-3F5E-4A46-9900-C08F58744C57}" type="slidenum">
              <a:rPr lang="en-US" smtClean="0"/>
              <a:t>9</a:t>
            </a:fld>
            <a:endParaRPr lang="en-US"/>
          </a:p>
        </p:txBody>
      </p:sp>
    </p:spTree>
    <p:extLst>
      <p:ext uri="{BB962C8B-B14F-4D97-AF65-F5344CB8AC3E}">
        <p14:creationId xmlns:p14="http://schemas.microsoft.com/office/powerpoint/2010/main" val="2061813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50E6DA-0A32-0447-8024-882AE3D1151E}" type="datetime1">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3913670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259667-1970-1B40-95F5-CC60565DF0C4}" type="datetime1">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3670470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D610F9-012B-0F44-9940-7881872AA2D4}" type="datetime1">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18430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365041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F6D188-777F-D442-B9B6-9FEB342E924F}" type="datetime1">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3828127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1CC83E-AC0D-F24C-AC7C-6E800B04833D}" type="datetime1">
              <a:rPr lang="en-US" smtClean="0"/>
              <a:t>9/22/22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421467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A03D2F-9530-6D4A-8672-4EBBC9A08763}" type="datetime1">
              <a:rPr lang="en-US" smtClean="0"/>
              <a:t>9/22/22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242545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33857E-C9A5-AD40-B33E-CBA63AFDF4A8}" type="datetime1">
              <a:rPr lang="en-US" smtClean="0"/>
              <a:t>9/22/22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4256082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2B65B3-AED3-B842-B90F-9DFCF195DE2D}" type="datetime1">
              <a:rPr lang="en-US" smtClean="0"/>
              <a:t>9/22/22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44687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8CEC0B-796A-484D-BCBA-0A2A05CABF66}" type="datetime1">
              <a:rPr lang="en-US" smtClean="0"/>
              <a:t>9/22/22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2811104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AD2738-3BB4-EB4F-BB47-3E62D8D904A0}" type="datetime1">
              <a:rPr lang="en-US" smtClean="0"/>
              <a:t>9/22/22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CC605-09B8-7941-B222-904ABE92838B}" type="slidenum">
              <a:rPr lang="en-US" smtClean="0"/>
              <a:t>‹#›</a:t>
            </a:fld>
            <a:endParaRPr lang="en-US"/>
          </a:p>
        </p:txBody>
      </p:sp>
    </p:spTree>
    <p:extLst>
      <p:ext uri="{BB962C8B-B14F-4D97-AF65-F5344CB8AC3E}">
        <p14:creationId xmlns:p14="http://schemas.microsoft.com/office/powerpoint/2010/main" val="510022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18DA7-40D6-BE48-97B4-7F4AB4EB4EFC}" type="datetime1">
              <a:rPr lang="en-US" smtClean="0"/>
              <a:t>9/22/22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CC605-09B8-7941-B222-904ABE92838B}" type="slidenum">
              <a:rPr lang="en-US" smtClean="0"/>
              <a:t>‹#›</a:t>
            </a:fld>
            <a:endParaRPr lang="en-US"/>
          </a:p>
        </p:txBody>
      </p:sp>
    </p:spTree>
    <p:extLst>
      <p:ext uri="{BB962C8B-B14F-4D97-AF65-F5344CB8AC3E}">
        <p14:creationId xmlns:p14="http://schemas.microsoft.com/office/powerpoint/2010/main" val="2996728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ai.stanford.edu/~ronnyk/2009controlledExperimentsOnTheWebSurvey.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i.stanford.edu/~ronnyk/2009controlledExperimentsOnTheWebSurvey.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hyperlink" Target="http://ai.stanford.edu/~ronnyk/2009controlledExperimentsOnTheWebSurvey.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mckinsey.com/insights/business_technology/big_data_the_next_frontier_for_innov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ir.ischool.utexas.edu/wsdm2011_tutorial.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www.csce.uark.edu/~tingxiny/pubs/MobiSys10-final.pd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www.csce.uark.edu/~tingxiny/pubs/MobiSys10-final.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ai.stanford.edu/~ronnyk/2009controlledExperimentsOnTheWebSurvey.pd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7900" y="2246971"/>
            <a:ext cx="8368200" cy="1470025"/>
          </a:xfrm>
        </p:spPr>
        <p:txBody>
          <a:bodyPr>
            <a:normAutofit fontScale="90000"/>
          </a:bodyPr>
          <a:lstStyle/>
          <a:p>
            <a:r>
              <a:rPr lang="en-US" dirty="0"/>
              <a:t>SI 618: Data Manipulation and Analysis</a:t>
            </a:r>
            <a:br>
              <a:rPr lang="en-US" dirty="0"/>
            </a:br>
            <a:r>
              <a:rPr lang="en-US" sz="4000" dirty="0"/>
              <a:t>Advanced Data Collection Topics</a:t>
            </a:r>
            <a:endParaRPr lang="en-US" dirty="0"/>
          </a:p>
        </p:txBody>
      </p:sp>
      <p:sp>
        <p:nvSpPr>
          <p:cNvPr id="8" name="TextBox 7"/>
          <p:cNvSpPr txBox="1"/>
          <p:nvPr/>
        </p:nvSpPr>
        <p:spPr>
          <a:xfrm>
            <a:off x="929640" y="3526305"/>
            <a:ext cx="7284720" cy="1692771"/>
          </a:xfrm>
          <a:prstGeom prst="rect">
            <a:avLst/>
          </a:prstGeom>
          <a:noFill/>
        </p:spPr>
        <p:txBody>
          <a:bodyPr wrap="square" rtlCol="0">
            <a:spAutoFit/>
          </a:bodyPr>
          <a:lstStyle/>
          <a:p>
            <a:pPr algn="ctr"/>
            <a:endParaRPr lang="en-US" sz="2600" dirty="0"/>
          </a:p>
          <a:p>
            <a:pPr algn="ctr"/>
            <a:r>
              <a:rPr lang="en-US" sz="2600" dirty="0"/>
              <a:t>Instructor: Ceren Budak</a:t>
            </a:r>
          </a:p>
          <a:p>
            <a:pPr algn="ctr"/>
            <a:r>
              <a:rPr lang="en-US" sz="2400" dirty="0"/>
              <a:t>GSIs: </a:t>
            </a:r>
            <a:r>
              <a:rPr lang="en-US" sz="2400" dirty="0" err="1"/>
              <a:t>Hareesh</a:t>
            </a:r>
            <a:r>
              <a:rPr lang="en-US" sz="2400" dirty="0"/>
              <a:t> Karthik and </a:t>
            </a:r>
            <a:r>
              <a:rPr lang="en-US" sz="2400" dirty="0" err="1"/>
              <a:t>Mengyan</a:t>
            </a:r>
            <a:r>
              <a:rPr lang="en-US" sz="2400" dirty="0"/>
              <a:t> Wu</a:t>
            </a:r>
          </a:p>
          <a:p>
            <a:pPr algn="ctr"/>
            <a:endParaRPr lang="en-US" sz="2600" dirty="0"/>
          </a:p>
        </p:txBody>
      </p:sp>
      <p:sp>
        <p:nvSpPr>
          <p:cNvPr id="4" name="Date Placeholder 3"/>
          <p:cNvSpPr>
            <a:spLocks noGrp="1"/>
          </p:cNvSpPr>
          <p:nvPr>
            <p:ph type="dt" sz="half" idx="10"/>
          </p:nvPr>
        </p:nvSpPr>
        <p:spPr/>
        <p:txBody>
          <a:bodyPr/>
          <a:lstStyle/>
          <a:p>
            <a:fld id="{3F640A91-933F-F44E-9A4A-4E07A3845B9A}"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1</a:t>
            </a:fld>
            <a:endParaRPr lang="en-US"/>
          </a:p>
        </p:txBody>
      </p:sp>
    </p:spTree>
    <p:extLst>
      <p:ext uri="{BB962C8B-B14F-4D97-AF65-F5344CB8AC3E}">
        <p14:creationId xmlns:p14="http://schemas.microsoft.com/office/powerpoint/2010/main" val="2230443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test for effect size?</a:t>
            </a:r>
          </a:p>
        </p:txBody>
      </p:sp>
      <p:sp>
        <p:nvSpPr>
          <p:cNvPr id="3" name="Content Placeholder 2"/>
          <p:cNvSpPr>
            <a:spLocks noGrp="1"/>
          </p:cNvSpPr>
          <p:nvPr>
            <p:ph idx="1"/>
          </p:nvPr>
        </p:nvSpPr>
        <p:spPr/>
        <p:txBody>
          <a:bodyPr>
            <a:normAutofit fontScale="85000" lnSpcReduction="20000"/>
          </a:bodyPr>
          <a:lstStyle/>
          <a:p>
            <a:r>
              <a:rPr lang="en-US" dirty="0"/>
              <a:t>Important factors:</a:t>
            </a:r>
          </a:p>
          <a:p>
            <a:pPr lvl="1"/>
            <a:r>
              <a:rPr lang="en-US" b="1" dirty="0"/>
              <a:t>Confidence level</a:t>
            </a:r>
            <a:r>
              <a:rPr lang="en-US" dirty="0"/>
              <a:t>: generally set to 95%. This means that 5% of the time we will incorrectly conclude there is a difference when there is none. (Type 1 error)</a:t>
            </a:r>
          </a:p>
          <a:p>
            <a:pPr lvl="1"/>
            <a:r>
              <a:rPr lang="en-US" b="1" dirty="0"/>
              <a:t>Power</a:t>
            </a:r>
            <a:r>
              <a:rPr lang="en-US" dirty="0"/>
              <a:t>: The probability of correctly rejecting the null hypothesis (i.e. there is no difference) when it is false. Usually around 80-95%.</a:t>
            </a:r>
          </a:p>
          <a:p>
            <a:pPr lvl="1"/>
            <a:r>
              <a:rPr lang="en-US" b="1" dirty="0"/>
              <a:t>Standard error</a:t>
            </a:r>
            <a:r>
              <a:rPr lang="en-US" dirty="0"/>
              <a:t>: The smaller the standard error, the more power. How to reduce:</a:t>
            </a:r>
          </a:p>
          <a:p>
            <a:pPr lvl="2"/>
            <a:r>
              <a:rPr lang="en-US" dirty="0"/>
              <a:t>Larger samples</a:t>
            </a:r>
          </a:p>
          <a:p>
            <a:pPr lvl="2"/>
            <a:r>
              <a:rPr lang="en-US" dirty="0"/>
              <a:t>Use measures that have inherently low variability</a:t>
            </a:r>
          </a:p>
          <a:p>
            <a:pPr lvl="1"/>
            <a:r>
              <a:rPr lang="en-US" b="1" dirty="0"/>
              <a:t>Effect</a:t>
            </a:r>
            <a:r>
              <a:rPr lang="en-US" dirty="0"/>
              <a:t>: The difference in the measure between groups (the mean of treatment – the mean of control)</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10</a:t>
            </a:fld>
            <a:endParaRPr lang="en-US"/>
          </a:p>
        </p:txBody>
      </p:sp>
    </p:spTree>
    <p:extLst>
      <p:ext uri="{BB962C8B-B14F-4D97-AF65-F5344CB8AC3E}">
        <p14:creationId xmlns:p14="http://schemas.microsoft.com/office/powerpoint/2010/main" val="362452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2-09 at 11.53.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1" y="3654426"/>
            <a:ext cx="1555750" cy="825500"/>
          </a:xfrm>
          <a:prstGeom prst="rect">
            <a:avLst/>
          </a:prstGeom>
        </p:spPr>
      </p:pic>
      <p:sp>
        <p:nvSpPr>
          <p:cNvPr id="2" name="Title 1"/>
          <p:cNvSpPr>
            <a:spLocks noGrp="1"/>
          </p:cNvSpPr>
          <p:nvPr>
            <p:ph type="title"/>
          </p:nvPr>
        </p:nvSpPr>
        <p:spPr/>
        <p:txBody>
          <a:bodyPr/>
          <a:lstStyle/>
          <a:p>
            <a:r>
              <a:rPr lang="en-US" dirty="0"/>
              <a:t>How to test for effect size</a:t>
            </a:r>
          </a:p>
        </p:txBody>
      </p:sp>
      <p:sp>
        <p:nvSpPr>
          <p:cNvPr id="3" name="Content Placeholder 2"/>
          <p:cNvSpPr>
            <a:spLocks noGrp="1"/>
          </p:cNvSpPr>
          <p:nvPr>
            <p:ph idx="1"/>
          </p:nvPr>
        </p:nvSpPr>
        <p:spPr>
          <a:xfrm>
            <a:off x="457200" y="1600200"/>
            <a:ext cx="8229600" cy="4892675"/>
          </a:xfrm>
        </p:spPr>
        <p:txBody>
          <a:bodyPr>
            <a:normAutofit fontScale="92500"/>
          </a:bodyPr>
          <a:lstStyle/>
          <a:p>
            <a:r>
              <a:rPr lang="en-US" dirty="0"/>
              <a:t>Apply a t-test to see if difference in means is significant</a:t>
            </a:r>
          </a:p>
          <a:p>
            <a:endParaRPr lang="en-US" sz="1100" dirty="0"/>
          </a:p>
          <a:p>
            <a:r>
              <a:rPr lang="en-US" dirty="0"/>
              <a:t>How to identify the minimum sample size? Assuming the desired confidence interval is 95% an power is 80% is                where n is the number of users (units) in each variant , sigma^2 is the variance and delta is the sensitivity</a:t>
            </a:r>
          </a:p>
          <a:p>
            <a:endParaRPr lang="en-US" sz="1100" dirty="0"/>
          </a:p>
          <a:p>
            <a:r>
              <a:rPr lang="en-US" dirty="0"/>
              <a:t>Effect size: </a:t>
            </a:r>
          </a:p>
          <a:p>
            <a:r>
              <a:rPr lang="en-US" dirty="0"/>
              <a:t>Confidence intervals of effect size: </a:t>
            </a:r>
          </a:p>
          <a:p>
            <a:endParaRPr lang="en-US" dirty="0"/>
          </a:p>
          <a:p>
            <a:endParaRPr lang="en-US" dirty="0"/>
          </a:p>
          <a:p>
            <a:endParaRPr lang="en-US" dirty="0"/>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dirty="0"/>
          </a:p>
        </p:txBody>
      </p:sp>
      <p:sp>
        <p:nvSpPr>
          <p:cNvPr id="5" name="Slide Number Placeholder 4"/>
          <p:cNvSpPr>
            <a:spLocks noGrp="1"/>
          </p:cNvSpPr>
          <p:nvPr>
            <p:ph type="sldNum" sz="quarter" idx="12"/>
          </p:nvPr>
        </p:nvSpPr>
        <p:spPr/>
        <p:txBody>
          <a:bodyPr/>
          <a:lstStyle/>
          <a:p>
            <a:fld id="{E6ACC605-09B8-7941-B222-904ABE92838B}" type="slidenum">
              <a:rPr lang="en-US" smtClean="0"/>
              <a:t>11</a:t>
            </a:fld>
            <a:endParaRPr lang="en-US"/>
          </a:p>
        </p:txBody>
      </p:sp>
      <p:sp>
        <p:nvSpPr>
          <p:cNvPr id="7" name="Rounded Rectangle 6"/>
          <p:cNvSpPr/>
          <p:nvPr/>
        </p:nvSpPr>
        <p:spPr>
          <a:xfrm>
            <a:off x="1706563" y="2380455"/>
            <a:ext cx="5508625" cy="22367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An e-commerce site with 5% of users who visit end up purchasing. Those purchasing spend ~$75 (average user spends $3.75). Assume the standard deviation is $30. If you are running an A/B test and want to detect a 5% change to revenue, you will need: 16 ∗ 30^2/(3.75 ∗ 0.05)^2 users.</a:t>
            </a:r>
          </a:p>
        </p:txBody>
      </p:sp>
      <p:pic>
        <p:nvPicPr>
          <p:cNvPr id="8" name="Picture 7" descr="Screen Shot 2017-02-09 at 12.02.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0176" y="5397498"/>
            <a:ext cx="1203324" cy="617495"/>
          </a:xfrm>
          <a:prstGeom prst="rect">
            <a:avLst/>
          </a:prstGeom>
        </p:spPr>
      </p:pic>
      <p:pic>
        <p:nvPicPr>
          <p:cNvPr id="9" name="Picture 8" descr="Screen Shot 2017-02-09 at 12.02.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0950" y="6026150"/>
            <a:ext cx="2120900" cy="457200"/>
          </a:xfrm>
          <a:prstGeom prst="rect">
            <a:avLst/>
          </a:prstGeom>
        </p:spPr>
      </p:pic>
    </p:spTree>
    <p:extLst>
      <p:ext uri="{BB962C8B-B14F-4D97-AF65-F5344CB8AC3E}">
        <p14:creationId xmlns:p14="http://schemas.microsoft.com/office/powerpoint/2010/main" val="307594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test for effect size</a:t>
            </a:r>
          </a:p>
        </p:txBody>
      </p:sp>
      <p:sp>
        <p:nvSpPr>
          <p:cNvPr id="3" name="Content Placeholder 2"/>
          <p:cNvSpPr>
            <a:spLocks noGrp="1"/>
          </p:cNvSpPr>
          <p:nvPr>
            <p:ph idx="1"/>
          </p:nvPr>
        </p:nvSpPr>
        <p:spPr>
          <a:xfrm>
            <a:off x="457200" y="1600200"/>
            <a:ext cx="8229600" cy="4892675"/>
          </a:xfrm>
        </p:spPr>
        <p:txBody>
          <a:bodyPr>
            <a:normAutofit/>
          </a:bodyPr>
          <a:lstStyle/>
          <a:p>
            <a:r>
              <a:rPr lang="en-US" sz="3000" dirty="0"/>
              <a:t>Apply a t-test to see if difference in means is significant</a:t>
            </a:r>
          </a:p>
          <a:p>
            <a:r>
              <a:rPr lang="en-US" sz="3000" dirty="0"/>
              <a:t>How do you do this with python? </a:t>
            </a:r>
          </a:p>
          <a:p>
            <a:endParaRPr lang="en-US" dirty="0"/>
          </a:p>
          <a:p>
            <a:endParaRPr lang="en-US" dirty="0"/>
          </a:p>
        </p:txBody>
      </p:sp>
      <p:pic>
        <p:nvPicPr>
          <p:cNvPr id="10" name="Picture 9">
            <a:extLst>
              <a:ext uri="{FF2B5EF4-FFF2-40B4-BE49-F238E27FC236}">
                <a16:creationId xmlns:a16="http://schemas.microsoft.com/office/drawing/2014/main" id="{D99366CA-5569-0143-9A7A-ECB6CD6D1C64}"/>
              </a:ext>
            </a:extLst>
          </p:cNvPr>
          <p:cNvPicPr>
            <a:picLocks noChangeAspect="1"/>
          </p:cNvPicPr>
          <p:nvPr/>
        </p:nvPicPr>
        <p:blipFill>
          <a:blip r:embed="rId3"/>
          <a:stretch>
            <a:fillRect/>
          </a:stretch>
        </p:blipFill>
        <p:spPr>
          <a:xfrm>
            <a:off x="317500" y="3524739"/>
            <a:ext cx="8509000" cy="2082800"/>
          </a:xfrm>
          <a:prstGeom prst="rect">
            <a:avLst/>
          </a:prstGeom>
        </p:spPr>
      </p:pic>
      <p:sp>
        <p:nvSpPr>
          <p:cNvPr id="11" name="TextBox 10">
            <a:extLst>
              <a:ext uri="{FF2B5EF4-FFF2-40B4-BE49-F238E27FC236}">
                <a16:creationId xmlns:a16="http://schemas.microsoft.com/office/drawing/2014/main" id="{B7C20322-8C5C-744D-AA1E-769C97AA1E1A}"/>
              </a:ext>
            </a:extLst>
          </p:cNvPr>
          <p:cNvSpPr txBox="1"/>
          <p:nvPr/>
        </p:nvSpPr>
        <p:spPr>
          <a:xfrm>
            <a:off x="3188677" y="5943601"/>
            <a:ext cx="9401908" cy="369332"/>
          </a:xfrm>
          <a:prstGeom prst="rect">
            <a:avLst/>
          </a:prstGeom>
          <a:noFill/>
        </p:spPr>
        <p:txBody>
          <a:bodyPr wrap="square" rtlCol="0">
            <a:spAutoFit/>
          </a:bodyPr>
          <a:lstStyle/>
          <a:p>
            <a:r>
              <a:rPr lang="en-US" dirty="0"/>
              <a:t>the ratio of the number of samples in one sample to the other. </a:t>
            </a:r>
          </a:p>
        </p:txBody>
      </p:sp>
      <p:cxnSp>
        <p:nvCxnSpPr>
          <p:cNvPr id="13" name="Straight Arrow Connector 12">
            <a:extLst>
              <a:ext uri="{FF2B5EF4-FFF2-40B4-BE49-F238E27FC236}">
                <a16:creationId xmlns:a16="http://schemas.microsoft.com/office/drawing/2014/main" id="{CEF42B7C-C803-424E-B5AD-F92F11622D3B}"/>
              </a:ext>
            </a:extLst>
          </p:cNvPr>
          <p:cNvCxnSpPr/>
          <p:nvPr/>
        </p:nvCxnSpPr>
        <p:spPr>
          <a:xfrm flipH="1">
            <a:off x="6588369" y="5462954"/>
            <a:ext cx="82062" cy="42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6022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importance of data analysis for experimental data</a:t>
            </a:r>
          </a:p>
        </p:txBody>
      </p:sp>
      <p:sp>
        <p:nvSpPr>
          <p:cNvPr id="3" name="Content Placeholder 2"/>
          <p:cNvSpPr>
            <a:spLocks noGrp="1"/>
          </p:cNvSpPr>
          <p:nvPr>
            <p:ph idx="1"/>
          </p:nvPr>
        </p:nvSpPr>
        <p:spPr>
          <a:xfrm>
            <a:off x="628650" y="1825625"/>
            <a:ext cx="8245186" cy="4351338"/>
          </a:xfrm>
        </p:spPr>
        <p:txBody>
          <a:bodyPr>
            <a:normAutofit fontScale="85000" lnSpcReduction="10000"/>
          </a:bodyPr>
          <a:lstStyle/>
          <a:p>
            <a:r>
              <a:rPr lang="en-US" u="sng" dirty="0"/>
              <a:t>Scenario</a:t>
            </a:r>
            <a:r>
              <a:rPr lang="en-US" dirty="0"/>
              <a:t>: An A/B experiment was run to test a new shopping feature.</a:t>
            </a:r>
            <a:endParaRPr lang="en-US" u="sng" dirty="0"/>
          </a:p>
          <a:p>
            <a:r>
              <a:rPr lang="en-US" u="sng" dirty="0"/>
              <a:t>Outcome</a:t>
            </a:r>
            <a:r>
              <a:rPr lang="en-US" dirty="0"/>
              <a:t>: Over all users, no statistically significant differences in user satisfaction for the feature were observed between A and B.</a:t>
            </a:r>
          </a:p>
          <a:p>
            <a:r>
              <a:rPr lang="en-US" dirty="0"/>
              <a:t>We're done, right?  The feature clearly doesn't help.</a:t>
            </a:r>
          </a:p>
          <a:p>
            <a:r>
              <a:rPr lang="en-US" dirty="0"/>
              <a:t>Wrong!  We need to look at specific user segments:</a:t>
            </a:r>
          </a:p>
          <a:p>
            <a:pPr lvl="1"/>
            <a:r>
              <a:rPr lang="en-US" dirty="0"/>
              <a:t>A segment of users with a certain browser version never preferred B: because of a browser bug!</a:t>
            </a:r>
          </a:p>
          <a:p>
            <a:r>
              <a:rPr lang="en-US" dirty="0"/>
              <a:t>Fixing the bug led to positive outcome for the feature!</a:t>
            </a:r>
          </a:p>
        </p:txBody>
      </p:sp>
      <p:sp>
        <p:nvSpPr>
          <p:cNvPr id="4" name="TextBox 3"/>
          <p:cNvSpPr txBox="1"/>
          <p:nvPr/>
        </p:nvSpPr>
        <p:spPr>
          <a:xfrm>
            <a:off x="1180174" y="6176963"/>
            <a:ext cx="6482544" cy="507831"/>
          </a:xfrm>
          <a:prstGeom prst="rect">
            <a:avLst/>
          </a:prstGeom>
          <a:noFill/>
        </p:spPr>
        <p:txBody>
          <a:bodyPr wrap="none" rtlCol="0">
            <a:spAutoFit/>
          </a:bodyPr>
          <a:lstStyle/>
          <a:p>
            <a:r>
              <a:rPr lang="en-US" sz="1350" dirty="0"/>
              <a:t>Source: </a:t>
            </a:r>
            <a:r>
              <a:rPr lang="en-US" sz="1350" dirty="0">
                <a:hlinkClick r:id="rId3"/>
              </a:rPr>
              <a:t>http://ai.stanford.edu/~ronnyk/2009controlledExperimentsOnTheWebSurvey.pdf</a:t>
            </a:r>
            <a:endParaRPr lang="en-US" sz="1350" dirty="0"/>
          </a:p>
          <a:p>
            <a:endParaRPr lang="en-US" sz="1350" dirty="0"/>
          </a:p>
        </p:txBody>
      </p:sp>
      <p:sp>
        <p:nvSpPr>
          <p:cNvPr id="5" name="Date Placeholder 4"/>
          <p:cNvSpPr>
            <a:spLocks noGrp="1"/>
          </p:cNvSpPr>
          <p:nvPr>
            <p:ph type="dt" sz="half" idx="10"/>
          </p:nvPr>
        </p:nvSpPr>
        <p:spPr/>
        <p:txBody>
          <a:bodyPr/>
          <a:lstStyle/>
          <a:p>
            <a:fld id="{EF0D6ECC-83A9-224E-A63D-82C28407E4C7}"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13</a:t>
            </a:fld>
            <a:endParaRPr lang="en-US"/>
          </a:p>
        </p:txBody>
      </p:sp>
    </p:spTree>
    <p:extLst>
      <p:ext uri="{BB962C8B-B14F-4D97-AF65-F5344CB8AC3E}">
        <p14:creationId xmlns:p14="http://schemas.microsoft.com/office/powerpoint/2010/main" val="382338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878" y="34621"/>
            <a:ext cx="8515350" cy="1325563"/>
          </a:xfrm>
        </p:spPr>
        <p:txBody>
          <a:bodyPr/>
          <a:lstStyle/>
          <a:p>
            <a:r>
              <a:rPr lang="en-US" dirty="0"/>
              <a:t>Why deeper data analysis is critical…</a:t>
            </a:r>
          </a:p>
        </p:txBody>
      </p:sp>
      <p:graphicFrame>
        <p:nvGraphicFramePr>
          <p:cNvPr id="4" name="Content Placeholder 3"/>
          <p:cNvGraphicFramePr>
            <a:graphicFrameLocks noGrp="1"/>
          </p:cNvGraphicFramePr>
          <p:nvPr>
            <p:ph idx="1"/>
          </p:nvPr>
        </p:nvGraphicFramePr>
        <p:xfrm>
          <a:off x="2143124" y="1441268"/>
          <a:ext cx="4857749" cy="4074160"/>
        </p:xfrm>
        <a:graphic>
          <a:graphicData uri="http://schemas.openxmlformats.org/drawingml/2006/table">
            <a:tbl>
              <a:tblPr firstRow="1" bandRow="1">
                <a:tableStyleId>{5C22544A-7EE6-4342-B048-85BDC9FD1C3A}</a:tableStyleId>
              </a:tblPr>
              <a:tblGrid>
                <a:gridCol w="1203643">
                  <a:extLst>
                    <a:ext uri="{9D8B030D-6E8A-4147-A177-3AD203B41FA5}">
                      <a16:colId xmlns:a16="http://schemas.microsoft.com/office/drawing/2014/main" val="20000"/>
                    </a:ext>
                  </a:extLst>
                </a:gridCol>
                <a:gridCol w="879348">
                  <a:extLst>
                    <a:ext uri="{9D8B030D-6E8A-4147-A177-3AD203B41FA5}">
                      <a16:colId xmlns:a16="http://schemas.microsoft.com/office/drawing/2014/main" val="20001"/>
                    </a:ext>
                  </a:extLst>
                </a:gridCol>
                <a:gridCol w="1628130">
                  <a:extLst>
                    <a:ext uri="{9D8B030D-6E8A-4147-A177-3AD203B41FA5}">
                      <a16:colId xmlns:a16="http://schemas.microsoft.com/office/drawing/2014/main" val="20002"/>
                    </a:ext>
                  </a:extLst>
                </a:gridCol>
                <a:gridCol w="1146628">
                  <a:extLst>
                    <a:ext uri="{9D8B030D-6E8A-4147-A177-3AD203B41FA5}">
                      <a16:colId xmlns:a16="http://schemas.microsoft.com/office/drawing/2014/main" val="20003"/>
                    </a:ext>
                  </a:extLst>
                </a:gridCol>
              </a:tblGrid>
              <a:tr h="208007">
                <a:tc>
                  <a:txBody>
                    <a:bodyPr/>
                    <a:lstStyle/>
                    <a:p>
                      <a:pPr algn="ctr"/>
                      <a:r>
                        <a:rPr lang="en-US" dirty="0" err="1"/>
                        <a:t>UserID</a:t>
                      </a:r>
                      <a:endParaRPr lang="en-US" dirty="0"/>
                    </a:p>
                  </a:txBody>
                  <a:tcPr/>
                </a:tc>
                <a:tc>
                  <a:txBody>
                    <a:bodyPr/>
                    <a:lstStyle/>
                    <a:p>
                      <a:pPr algn="ctr"/>
                      <a:r>
                        <a:rPr lang="en-US" dirty="0"/>
                        <a:t>Shown</a:t>
                      </a:r>
                    </a:p>
                  </a:txBody>
                  <a:tcPr/>
                </a:tc>
                <a:tc>
                  <a:txBody>
                    <a:bodyPr/>
                    <a:lstStyle/>
                    <a:p>
                      <a:pPr algn="ctr"/>
                      <a:r>
                        <a:rPr lang="en-US" dirty="0"/>
                        <a:t>Browser</a:t>
                      </a:r>
                    </a:p>
                  </a:txBody>
                  <a:tcPr/>
                </a:tc>
                <a:tc>
                  <a:txBody>
                    <a:bodyPr/>
                    <a:lstStyle/>
                    <a:p>
                      <a:pPr algn="ctr"/>
                      <a:r>
                        <a:rPr lang="en-US" dirty="0"/>
                        <a:t>Outcome</a:t>
                      </a:r>
                    </a:p>
                  </a:txBody>
                  <a:tcPr/>
                </a:tc>
                <a:extLst>
                  <a:ext uri="{0D108BD9-81ED-4DB2-BD59-A6C34878D82A}">
                    <a16:rowId xmlns:a16="http://schemas.microsoft.com/office/drawing/2014/main" val="10000"/>
                  </a:ext>
                </a:extLst>
              </a:tr>
              <a:tr h="370840">
                <a:tc>
                  <a:txBody>
                    <a:bodyPr/>
                    <a:lstStyle/>
                    <a:p>
                      <a:pPr algn="ctr"/>
                      <a:r>
                        <a:rPr lang="en-US" dirty="0"/>
                        <a:t>342F34AB</a:t>
                      </a:r>
                    </a:p>
                  </a:txBody>
                  <a:tcPr/>
                </a:tc>
                <a:tc>
                  <a:txBody>
                    <a:bodyPr/>
                    <a:lstStyle/>
                    <a:p>
                      <a:pPr algn="ctr"/>
                      <a:r>
                        <a:rPr lang="en-US" dirty="0"/>
                        <a:t>A</a:t>
                      </a:r>
                    </a:p>
                  </a:txBody>
                  <a:tcPr/>
                </a:tc>
                <a:tc>
                  <a:txBody>
                    <a:bodyPr/>
                    <a:lstStyle/>
                    <a:p>
                      <a:pPr algn="ctr"/>
                      <a:r>
                        <a:rPr lang="en-US" dirty="0"/>
                        <a:t>IE</a:t>
                      </a:r>
                      <a:r>
                        <a:rPr lang="en-US" baseline="0" dirty="0"/>
                        <a:t> 8.0</a:t>
                      </a:r>
                      <a:endParaRPr lang="en-US" dirty="0"/>
                    </a:p>
                  </a:txBody>
                  <a:tcPr/>
                </a:tc>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437346EF</a:t>
                      </a:r>
                    </a:p>
                  </a:txBody>
                  <a:tcPr/>
                </a:tc>
                <a:tc>
                  <a:txBody>
                    <a:bodyPr/>
                    <a:lstStyle/>
                    <a:p>
                      <a:pPr algn="ctr"/>
                      <a:r>
                        <a:rPr lang="en-US" dirty="0"/>
                        <a:t>A</a:t>
                      </a:r>
                    </a:p>
                  </a:txBody>
                  <a:tcPr/>
                </a:tc>
                <a:tc>
                  <a:txBody>
                    <a:bodyPr/>
                    <a:lstStyle/>
                    <a:p>
                      <a:pPr algn="ctr"/>
                      <a:r>
                        <a:rPr lang="en-US" dirty="0"/>
                        <a:t>Chrome</a:t>
                      </a:r>
                      <a:r>
                        <a:rPr lang="en-US" baseline="0" dirty="0"/>
                        <a:t> 13.2</a:t>
                      </a:r>
                      <a:endParaRPr lang="en-US" dirty="0"/>
                    </a:p>
                  </a:txBody>
                  <a:tcPr/>
                </a:tc>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a:t>375402AD</a:t>
                      </a:r>
                    </a:p>
                  </a:txBody>
                  <a:tcPr/>
                </a:tc>
                <a:tc>
                  <a:txBody>
                    <a:bodyPr/>
                    <a:lstStyle/>
                    <a:p>
                      <a:pPr algn="ctr"/>
                      <a:r>
                        <a:rPr lang="en-US" dirty="0"/>
                        <a:t>B</a:t>
                      </a:r>
                    </a:p>
                  </a:txBody>
                  <a:tcPr/>
                </a:tc>
                <a:tc>
                  <a:txBody>
                    <a:bodyPr/>
                    <a:lstStyle/>
                    <a:p>
                      <a:pPr algn="ctr"/>
                      <a:r>
                        <a:rPr lang="en-US" dirty="0"/>
                        <a:t>IE 9.0</a:t>
                      </a:r>
                    </a:p>
                  </a:txBody>
                  <a:tcPr/>
                </a:tc>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003424AA</a:t>
                      </a:r>
                    </a:p>
                  </a:txBody>
                  <a:tcPr/>
                </a:tc>
                <a:tc>
                  <a:txBody>
                    <a:bodyPr/>
                    <a:lstStyle/>
                    <a:p>
                      <a:pPr algn="ctr"/>
                      <a:r>
                        <a:rPr lang="en-US" dirty="0"/>
                        <a:t>A</a:t>
                      </a:r>
                    </a:p>
                  </a:txBody>
                  <a:tcPr/>
                </a:tc>
                <a:tc>
                  <a:txBody>
                    <a:bodyPr/>
                    <a:lstStyle/>
                    <a:p>
                      <a:pPr algn="ctr"/>
                      <a:r>
                        <a:rPr lang="en-US" dirty="0"/>
                        <a:t>I</a:t>
                      </a:r>
                      <a:r>
                        <a:rPr lang="en-US" baseline="0" dirty="0"/>
                        <a:t>E 8.0</a:t>
                      </a:r>
                      <a:endParaRPr lang="en-US" dirty="0"/>
                    </a:p>
                  </a:txBody>
                  <a:tcPr/>
                </a:tc>
                <a:tc>
                  <a:txBody>
                    <a:bodyPr/>
                    <a:lstStyle/>
                    <a:p>
                      <a:pPr algn="ctr"/>
                      <a:r>
                        <a:rPr lang="en-US" dirty="0"/>
                        <a:t>1</a:t>
                      </a:r>
                    </a:p>
                  </a:txBody>
                  <a:tcPr/>
                </a:tc>
                <a:extLst>
                  <a:ext uri="{0D108BD9-81ED-4DB2-BD59-A6C34878D82A}">
                    <a16:rowId xmlns:a16="http://schemas.microsoft.com/office/drawing/2014/main" val="10004"/>
                  </a:ext>
                </a:extLst>
              </a:tr>
              <a:tr h="370840">
                <a:tc>
                  <a:txBody>
                    <a:bodyPr/>
                    <a:lstStyle/>
                    <a:p>
                      <a:pPr algn="ctr"/>
                      <a:r>
                        <a:rPr lang="en-US" dirty="0"/>
                        <a:t>995447FE</a:t>
                      </a:r>
                    </a:p>
                  </a:txBody>
                  <a:tcPr/>
                </a:tc>
                <a:tc>
                  <a:txBody>
                    <a:bodyPr/>
                    <a:lstStyle/>
                    <a:p>
                      <a:pPr algn="ctr"/>
                      <a:r>
                        <a:rPr lang="en-US" dirty="0"/>
                        <a:t>B</a:t>
                      </a:r>
                    </a:p>
                  </a:txBody>
                  <a:tcPr/>
                </a:tc>
                <a:tc>
                  <a:txBody>
                    <a:bodyPr/>
                    <a:lstStyle/>
                    <a:p>
                      <a:pPr algn="ctr"/>
                      <a:r>
                        <a:rPr lang="en-US" dirty="0"/>
                        <a:t>Chrome 13.2</a:t>
                      </a:r>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345757BF</a:t>
                      </a:r>
                    </a:p>
                  </a:txBody>
                  <a:tcPr/>
                </a:tc>
                <a:tc>
                  <a:txBody>
                    <a:bodyPr/>
                    <a:lstStyle/>
                    <a:p>
                      <a:pPr algn="ctr"/>
                      <a:r>
                        <a:rPr lang="en-US" dirty="0"/>
                        <a:t>B</a:t>
                      </a:r>
                    </a:p>
                  </a:txBody>
                  <a:tcPr/>
                </a:tc>
                <a:tc>
                  <a:txBody>
                    <a:bodyPr/>
                    <a:lstStyle/>
                    <a:p>
                      <a:pPr algn="ctr"/>
                      <a:r>
                        <a:rPr lang="en-US" dirty="0"/>
                        <a:t>Firefox 4.5</a:t>
                      </a:r>
                    </a:p>
                  </a:txBody>
                  <a:tcPr/>
                </a:tc>
                <a:tc>
                  <a:txBody>
                    <a:bodyPr/>
                    <a:lstStyle/>
                    <a:p>
                      <a:pPr algn="ctr"/>
                      <a:r>
                        <a:rPr lang="en-US" dirty="0"/>
                        <a:t>1</a:t>
                      </a:r>
                    </a:p>
                  </a:txBody>
                  <a:tcPr/>
                </a:tc>
                <a:extLst>
                  <a:ext uri="{0D108BD9-81ED-4DB2-BD59-A6C34878D82A}">
                    <a16:rowId xmlns:a16="http://schemas.microsoft.com/office/drawing/2014/main" val="10006"/>
                  </a:ext>
                </a:extLst>
              </a:tr>
              <a:tr h="370840">
                <a:tc>
                  <a:txBody>
                    <a:bodyPr/>
                    <a:lstStyle/>
                    <a:p>
                      <a:pPr algn="ctr"/>
                      <a:r>
                        <a:rPr lang="en-US" dirty="0"/>
                        <a:t>887786EA</a:t>
                      </a:r>
                    </a:p>
                  </a:txBody>
                  <a:tcPr/>
                </a:tc>
                <a:tc>
                  <a:txBody>
                    <a:bodyPr/>
                    <a:lstStyle/>
                    <a:p>
                      <a:pPr algn="ctr"/>
                      <a:r>
                        <a:rPr lang="en-US" dirty="0"/>
                        <a:t>B</a:t>
                      </a:r>
                    </a:p>
                  </a:txBody>
                  <a:tcPr/>
                </a:tc>
                <a:tc>
                  <a:txBody>
                    <a:bodyPr/>
                    <a:lstStyle/>
                    <a:p>
                      <a:pPr algn="ctr"/>
                      <a:r>
                        <a:rPr lang="en-US" dirty="0"/>
                        <a:t>IE</a:t>
                      </a:r>
                      <a:r>
                        <a:rPr lang="en-US" baseline="0" dirty="0"/>
                        <a:t> 9.0</a:t>
                      </a:r>
                      <a:endParaRPr lang="en-US" dirty="0"/>
                    </a:p>
                  </a:txBody>
                  <a:tcPr/>
                </a:tc>
                <a:tc>
                  <a:txBody>
                    <a:bodyPr/>
                    <a:lstStyle/>
                    <a:p>
                      <a:pPr algn="ctr"/>
                      <a:r>
                        <a:rPr lang="en-US" dirty="0"/>
                        <a:t>0</a:t>
                      </a:r>
                    </a:p>
                  </a:txBody>
                  <a:tcPr/>
                </a:tc>
                <a:extLst>
                  <a:ext uri="{0D108BD9-81ED-4DB2-BD59-A6C34878D82A}">
                    <a16:rowId xmlns:a16="http://schemas.microsoft.com/office/drawing/2014/main" val="10007"/>
                  </a:ext>
                </a:extLst>
              </a:tr>
              <a:tr h="370840">
                <a:tc>
                  <a:txBody>
                    <a:bodyPr/>
                    <a:lstStyle/>
                    <a:p>
                      <a:pPr algn="ctr"/>
                      <a:r>
                        <a:rPr lang="en-US" dirty="0"/>
                        <a:t>100106AF</a:t>
                      </a:r>
                    </a:p>
                  </a:txBody>
                  <a:tcPr/>
                </a:tc>
                <a:tc>
                  <a:txBody>
                    <a:bodyPr/>
                    <a:lstStyle/>
                    <a:p>
                      <a:pPr algn="ctr"/>
                      <a:r>
                        <a:rPr lang="en-US" dirty="0"/>
                        <a:t>A</a:t>
                      </a:r>
                    </a:p>
                  </a:txBody>
                  <a:tcPr/>
                </a:tc>
                <a:tc>
                  <a:txBody>
                    <a:bodyPr/>
                    <a:lstStyle/>
                    <a:p>
                      <a:pPr algn="ctr"/>
                      <a:r>
                        <a:rPr lang="en-US" dirty="0"/>
                        <a:t>IE</a:t>
                      </a:r>
                      <a:r>
                        <a:rPr lang="en-US" baseline="0" dirty="0"/>
                        <a:t> 9.0</a:t>
                      </a:r>
                      <a:endParaRPr lang="en-US" dirty="0"/>
                    </a:p>
                  </a:txBody>
                  <a:tcPr/>
                </a:tc>
                <a:tc>
                  <a:txBody>
                    <a:bodyPr/>
                    <a:lstStyle/>
                    <a:p>
                      <a:pPr algn="ctr"/>
                      <a:r>
                        <a:rPr lang="en-US" dirty="0"/>
                        <a:t>1</a:t>
                      </a:r>
                    </a:p>
                  </a:txBody>
                  <a:tcPr/>
                </a:tc>
                <a:extLst>
                  <a:ext uri="{0D108BD9-81ED-4DB2-BD59-A6C34878D82A}">
                    <a16:rowId xmlns:a16="http://schemas.microsoft.com/office/drawing/2014/main" val="10008"/>
                  </a:ext>
                </a:extLst>
              </a:tr>
              <a:tr h="370840">
                <a:tc>
                  <a:txBody>
                    <a:bodyPr/>
                    <a:lstStyle/>
                    <a:p>
                      <a:pPr algn="ctr"/>
                      <a:r>
                        <a:rPr lang="en-US" dirty="0"/>
                        <a:t>994317AA</a:t>
                      </a:r>
                    </a:p>
                  </a:txBody>
                  <a:tcPr/>
                </a:tc>
                <a:tc>
                  <a:txBody>
                    <a:bodyPr/>
                    <a:lstStyle/>
                    <a:p>
                      <a:pPr algn="ctr"/>
                      <a:r>
                        <a:rPr lang="en-US" dirty="0"/>
                        <a:t>A</a:t>
                      </a:r>
                    </a:p>
                  </a:txBody>
                  <a:tcPr/>
                </a:tc>
                <a:tc>
                  <a:txBody>
                    <a:bodyPr/>
                    <a:lstStyle/>
                    <a:p>
                      <a:pPr algn="ctr"/>
                      <a:r>
                        <a:rPr lang="en-US" dirty="0"/>
                        <a:t>IE 9.0</a:t>
                      </a:r>
                    </a:p>
                  </a:txBody>
                  <a:tcPr/>
                </a:tc>
                <a:tc>
                  <a:txBody>
                    <a:bodyPr/>
                    <a:lstStyle/>
                    <a:p>
                      <a:pPr algn="ctr"/>
                      <a:r>
                        <a:rPr lang="en-US" dirty="0"/>
                        <a:t>0</a:t>
                      </a:r>
                    </a:p>
                  </a:txBody>
                  <a:tcPr/>
                </a:tc>
                <a:extLst>
                  <a:ext uri="{0D108BD9-81ED-4DB2-BD59-A6C34878D82A}">
                    <a16:rowId xmlns:a16="http://schemas.microsoft.com/office/drawing/2014/main" val="10009"/>
                  </a:ext>
                </a:extLst>
              </a:tr>
              <a:tr h="370840">
                <a:tc>
                  <a:txBody>
                    <a:bodyPr/>
                    <a:lstStyle/>
                    <a:p>
                      <a:pPr algn="ctr"/>
                      <a:r>
                        <a:rPr lang="en-US" dirty="0"/>
                        <a:t>097655BC</a:t>
                      </a:r>
                    </a:p>
                  </a:txBody>
                  <a:tcPr/>
                </a:tc>
                <a:tc>
                  <a:txBody>
                    <a:bodyPr/>
                    <a:lstStyle/>
                    <a:p>
                      <a:pPr algn="ctr"/>
                      <a:r>
                        <a:rPr lang="en-US" dirty="0"/>
                        <a:t>B</a:t>
                      </a:r>
                    </a:p>
                  </a:txBody>
                  <a:tcPr/>
                </a:tc>
                <a:tc>
                  <a:txBody>
                    <a:bodyPr/>
                    <a:lstStyle/>
                    <a:p>
                      <a:pPr algn="ctr"/>
                      <a:r>
                        <a:rPr lang="en-US" dirty="0"/>
                        <a:t>IE 9.0</a:t>
                      </a:r>
                    </a:p>
                  </a:txBody>
                  <a:tcPr/>
                </a:tc>
                <a:tc>
                  <a:txBody>
                    <a:bodyPr/>
                    <a:lstStyle/>
                    <a:p>
                      <a:pPr algn="ctr"/>
                      <a:r>
                        <a:rPr lang="en-US" dirty="0"/>
                        <a:t>0</a:t>
                      </a:r>
                    </a:p>
                  </a:txBody>
                  <a:tcPr/>
                </a:tc>
                <a:extLst>
                  <a:ext uri="{0D108BD9-81ED-4DB2-BD59-A6C34878D82A}">
                    <a16:rowId xmlns:a16="http://schemas.microsoft.com/office/drawing/2014/main" val="10010"/>
                  </a:ext>
                </a:extLst>
              </a:tr>
            </a:tbl>
          </a:graphicData>
        </a:graphic>
      </p:graphicFrame>
      <p:sp>
        <p:nvSpPr>
          <p:cNvPr id="5" name="TextBox 4"/>
          <p:cNvSpPr txBox="1"/>
          <p:nvPr/>
        </p:nvSpPr>
        <p:spPr>
          <a:xfrm>
            <a:off x="3251859" y="5615583"/>
            <a:ext cx="3197991" cy="923330"/>
          </a:xfrm>
          <a:prstGeom prst="rect">
            <a:avLst/>
          </a:prstGeom>
          <a:noFill/>
        </p:spPr>
        <p:txBody>
          <a:bodyPr wrap="none" rtlCol="0">
            <a:spAutoFit/>
          </a:bodyPr>
          <a:lstStyle/>
          <a:p>
            <a:r>
              <a:rPr lang="en-US" dirty="0"/>
              <a:t>Shown A:  5  Shown B: 5 </a:t>
            </a:r>
          </a:p>
          <a:p>
            <a:r>
              <a:rPr lang="en-US" dirty="0"/>
              <a:t>Average outcome A:  2/5 = 0.40</a:t>
            </a:r>
          </a:p>
          <a:p>
            <a:r>
              <a:rPr lang="en-US" dirty="0"/>
              <a:t>Average outcome B:  2/5 = 0.40</a:t>
            </a:r>
          </a:p>
        </p:txBody>
      </p:sp>
      <p:sp>
        <p:nvSpPr>
          <p:cNvPr id="3" name="Date Placeholder 2"/>
          <p:cNvSpPr>
            <a:spLocks noGrp="1"/>
          </p:cNvSpPr>
          <p:nvPr>
            <p:ph type="dt" sz="half" idx="10"/>
          </p:nvPr>
        </p:nvSpPr>
        <p:spPr/>
        <p:txBody>
          <a:bodyPr/>
          <a:lstStyle/>
          <a:p>
            <a:fld id="{C4A5F01D-8FD4-A149-8341-F065462C3341}"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14</a:t>
            </a:fld>
            <a:endParaRPr lang="en-US"/>
          </a:p>
        </p:txBody>
      </p:sp>
    </p:spTree>
    <p:extLst>
      <p:ext uri="{BB962C8B-B14F-4D97-AF65-F5344CB8AC3E}">
        <p14:creationId xmlns:p14="http://schemas.microsoft.com/office/powerpoint/2010/main" val="1947097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67007" cy="1325563"/>
          </a:xfrm>
        </p:spPr>
        <p:txBody>
          <a:bodyPr>
            <a:normAutofit/>
          </a:bodyPr>
          <a:lstStyle/>
          <a:p>
            <a:r>
              <a:rPr lang="en-US" dirty="0"/>
              <a:t>Bug:  IE 9.0 crashes for treatment B</a:t>
            </a:r>
          </a:p>
        </p:txBody>
      </p:sp>
      <p:graphicFrame>
        <p:nvGraphicFramePr>
          <p:cNvPr id="4" name="Content Placeholder 3"/>
          <p:cNvGraphicFramePr>
            <a:graphicFrameLocks noGrp="1"/>
          </p:cNvGraphicFramePr>
          <p:nvPr>
            <p:ph idx="1"/>
          </p:nvPr>
        </p:nvGraphicFramePr>
        <p:xfrm>
          <a:off x="836838" y="1513839"/>
          <a:ext cx="4857749" cy="4230189"/>
        </p:xfrm>
        <a:graphic>
          <a:graphicData uri="http://schemas.openxmlformats.org/drawingml/2006/table">
            <a:tbl>
              <a:tblPr firstRow="1" bandRow="1">
                <a:tableStyleId>{5C22544A-7EE6-4342-B048-85BDC9FD1C3A}</a:tableStyleId>
              </a:tblPr>
              <a:tblGrid>
                <a:gridCol w="1203643">
                  <a:extLst>
                    <a:ext uri="{9D8B030D-6E8A-4147-A177-3AD203B41FA5}">
                      <a16:colId xmlns:a16="http://schemas.microsoft.com/office/drawing/2014/main" val="20000"/>
                    </a:ext>
                  </a:extLst>
                </a:gridCol>
                <a:gridCol w="879348">
                  <a:extLst>
                    <a:ext uri="{9D8B030D-6E8A-4147-A177-3AD203B41FA5}">
                      <a16:colId xmlns:a16="http://schemas.microsoft.com/office/drawing/2014/main" val="20001"/>
                    </a:ext>
                  </a:extLst>
                </a:gridCol>
                <a:gridCol w="1628130">
                  <a:extLst>
                    <a:ext uri="{9D8B030D-6E8A-4147-A177-3AD203B41FA5}">
                      <a16:colId xmlns:a16="http://schemas.microsoft.com/office/drawing/2014/main" val="20002"/>
                    </a:ext>
                  </a:extLst>
                </a:gridCol>
                <a:gridCol w="1146628">
                  <a:extLst>
                    <a:ext uri="{9D8B030D-6E8A-4147-A177-3AD203B41FA5}">
                      <a16:colId xmlns:a16="http://schemas.microsoft.com/office/drawing/2014/main" val="20003"/>
                    </a:ext>
                  </a:extLst>
                </a:gridCol>
              </a:tblGrid>
              <a:tr h="208007">
                <a:tc>
                  <a:txBody>
                    <a:bodyPr/>
                    <a:lstStyle/>
                    <a:p>
                      <a:pPr algn="ctr"/>
                      <a:r>
                        <a:rPr lang="en-US" dirty="0" err="1"/>
                        <a:t>UserID</a:t>
                      </a:r>
                      <a:endParaRPr lang="en-US" dirty="0"/>
                    </a:p>
                  </a:txBody>
                  <a:tcPr/>
                </a:tc>
                <a:tc>
                  <a:txBody>
                    <a:bodyPr/>
                    <a:lstStyle/>
                    <a:p>
                      <a:pPr algn="ctr"/>
                      <a:r>
                        <a:rPr lang="en-US" dirty="0"/>
                        <a:t>Shown</a:t>
                      </a:r>
                    </a:p>
                  </a:txBody>
                  <a:tcPr/>
                </a:tc>
                <a:tc>
                  <a:txBody>
                    <a:bodyPr/>
                    <a:lstStyle/>
                    <a:p>
                      <a:pPr algn="ctr"/>
                      <a:r>
                        <a:rPr lang="en-US" dirty="0"/>
                        <a:t>Browser</a:t>
                      </a:r>
                    </a:p>
                  </a:txBody>
                  <a:tcPr/>
                </a:tc>
                <a:tc>
                  <a:txBody>
                    <a:bodyPr/>
                    <a:lstStyle/>
                    <a:p>
                      <a:pPr algn="ctr"/>
                      <a:r>
                        <a:rPr lang="en-US" dirty="0"/>
                        <a:t>Outcome</a:t>
                      </a:r>
                    </a:p>
                  </a:txBody>
                  <a:tcPr/>
                </a:tc>
                <a:extLst>
                  <a:ext uri="{0D108BD9-81ED-4DB2-BD59-A6C34878D82A}">
                    <a16:rowId xmlns:a16="http://schemas.microsoft.com/office/drawing/2014/main" val="10000"/>
                  </a:ext>
                </a:extLst>
              </a:tr>
              <a:tr h="370840">
                <a:tc>
                  <a:txBody>
                    <a:bodyPr/>
                    <a:lstStyle/>
                    <a:p>
                      <a:pPr algn="ctr"/>
                      <a:r>
                        <a:rPr lang="en-US" dirty="0"/>
                        <a:t>342F34AB</a:t>
                      </a:r>
                    </a:p>
                  </a:txBody>
                  <a:tcPr/>
                </a:tc>
                <a:tc>
                  <a:txBody>
                    <a:bodyPr/>
                    <a:lstStyle/>
                    <a:p>
                      <a:pPr algn="ctr"/>
                      <a:r>
                        <a:rPr lang="en-US" dirty="0"/>
                        <a:t>A</a:t>
                      </a:r>
                    </a:p>
                  </a:txBody>
                  <a:tcPr/>
                </a:tc>
                <a:tc>
                  <a:txBody>
                    <a:bodyPr/>
                    <a:lstStyle/>
                    <a:p>
                      <a:pPr algn="ctr"/>
                      <a:r>
                        <a:rPr lang="en-US" dirty="0"/>
                        <a:t>IE</a:t>
                      </a:r>
                      <a:r>
                        <a:rPr lang="en-US" baseline="0" dirty="0"/>
                        <a:t> 8.0</a:t>
                      </a:r>
                      <a:endParaRPr lang="en-US" dirty="0"/>
                    </a:p>
                  </a:txBody>
                  <a:tcPr/>
                </a:tc>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437346EF</a:t>
                      </a:r>
                    </a:p>
                  </a:txBody>
                  <a:tcPr/>
                </a:tc>
                <a:tc>
                  <a:txBody>
                    <a:bodyPr/>
                    <a:lstStyle/>
                    <a:p>
                      <a:pPr algn="ctr"/>
                      <a:r>
                        <a:rPr lang="en-US" dirty="0"/>
                        <a:t>A</a:t>
                      </a:r>
                    </a:p>
                  </a:txBody>
                  <a:tcPr/>
                </a:tc>
                <a:tc>
                  <a:txBody>
                    <a:bodyPr/>
                    <a:lstStyle/>
                    <a:p>
                      <a:pPr algn="ctr"/>
                      <a:r>
                        <a:rPr lang="en-US" dirty="0"/>
                        <a:t>Chrome</a:t>
                      </a:r>
                      <a:r>
                        <a:rPr lang="en-US" baseline="0" dirty="0"/>
                        <a:t> 13.2</a:t>
                      </a:r>
                      <a:endParaRPr lang="en-US" dirty="0"/>
                    </a:p>
                  </a:txBody>
                  <a:tcPr/>
                </a:tc>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b="1" dirty="0"/>
                        <a:t>375402AD</a:t>
                      </a:r>
                    </a:p>
                  </a:txBody>
                  <a:tcPr/>
                </a:tc>
                <a:tc>
                  <a:txBody>
                    <a:bodyPr/>
                    <a:lstStyle/>
                    <a:p>
                      <a:pPr algn="ctr"/>
                      <a:r>
                        <a:rPr lang="en-US" b="1" dirty="0"/>
                        <a:t>B</a:t>
                      </a:r>
                    </a:p>
                  </a:txBody>
                  <a:tcPr/>
                </a:tc>
                <a:tc>
                  <a:txBody>
                    <a:bodyPr/>
                    <a:lstStyle/>
                    <a:p>
                      <a:pPr algn="ctr"/>
                      <a:r>
                        <a:rPr lang="en-US" b="1" dirty="0"/>
                        <a:t>IE 9.0</a:t>
                      </a:r>
                    </a:p>
                  </a:txBody>
                  <a:tcPr/>
                </a:tc>
                <a:tc>
                  <a:txBody>
                    <a:bodyPr/>
                    <a:lstStyle/>
                    <a:p>
                      <a:pPr algn="ctr"/>
                      <a:r>
                        <a:rPr lang="en-US" b="1" dirty="0"/>
                        <a:t>0</a:t>
                      </a:r>
                    </a:p>
                  </a:txBody>
                  <a:tcPr/>
                </a:tc>
                <a:extLst>
                  <a:ext uri="{0D108BD9-81ED-4DB2-BD59-A6C34878D82A}">
                    <a16:rowId xmlns:a16="http://schemas.microsoft.com/office/drawing/2014/main" val="10003"/>
                  </a:ext>
                </a:extLst>
              </a:tr>
              <a:tr h="370840">
                <a:tc>
                  <a:txBody>
                    <a:bodyPr/>
                    <a:lstStyle/>
                    <a:p>
                      <a:pPr algn="ctr"/>
                      <a:r>
                        <a:rPr lang="en-US" dirty="0"/>
                        <a:t>003424AA</a:t>
                      </a:r>
                    </a:p>
                  </a:txBody>
                  <a:tcPr/>
                </a:tc>
                <a:tc>
                  <a:txBody>
                    <a:bodyPr/>
                    <a:lstStyle/>
                    <a:p>
                      <a:pPr algn="ctr"/>
                      <a:r>
                        <a:rPr lang="en-US" dirty="0"/>
                        <a:t>A</a:t>
                      </a:r>
                    </a:p>
                  </a:txBody>
                  <a:tcPr/>
                </a:tc>
                <a:tc>
                  <a:txBody>
                    <a:bodyPr/>
                    <a:lstStyle/>
                    <a:p>
                      <a:pPr algn="ctr"/>
                      <a:r>
                        <a:rPr lang="en-US" dirty="0"/>
                        <a:t>I</a:t>
                      </a:r>
                      <a:r>
                        <a:rPr lang="en-US" baseline="0" dirty="0"/>
                        <a:t>E 8.0</a:t>
                      </a:r>
                      <a:endParaRPr lang="en-US" dirty="0"/>
                    </a:p>
                  </a:txBody>
                  <a:tcPr/>
                </a:tc>
                <a:tc>
                  <a:txBody>
                    <a:bodyPr/>
                    <a:lstStyle/>
                    <a:p>
                      <a:pPr algn="ctr"/>
                      <a:r>
                        <a:rPr lang="en-US" dirty="0"/>
                        <a:t>1</a:t>
                      </a:r>
                    </a:p>
                  </a:txBody>
                  <a:tcPr/>
                </a:tc>
                <a:extLst>
                  <a:ext uri="{0D108BD9-81ED-4DB2-BD59-A6C34878D82A}">
                    <a16:rowId xmlns:a16="http://schemas.microsoft.com/office/drawing/2014/main" val="10004"/>
                  </a:ext>
                </a:extLst>
              </a:tr>
              <a:tr h="526869">
                <a:tc>
                  <a:txBody>
                    <a:bodyPr/>
                    <a:lstStyle/>
                    <a:p>
                      <a:pPr algn="ctr"/>
                      <a:r>
                        <a:rPr lang="en-US" dirty="0"/>
                        <a:t>995447FE</a:t>
                      </a:r>
                    </a:p>
                  </a:txBody>
                  <a:tcPr/>
                </a:tc>
                <a:tc>
                  <a:txBody>
                    <a:bodyPr/>
                    <a:lstStyle/>
                    <a:p>
                      <a:pPr algn="ctr"/>
                      <a:r>
                        <a:rPr lang="en-US" dirty="0"/>
                        <a:t>B</a:t>
                      </a:r>
                    </a:p>
                  </a:txBody>
                  <a:tcPr/>
                </a:tc>
                <a:tc>
                  <a:txBody>
                    <a:bodyPr/>
                    <a:lstStyle/>
                    <a:p>
                      <a:pPr algn="ctr"/>
                      <a:r>
                        <a:rPr lang="en-US" dirty="0"/>
                        <a:t>Chrome 13.2</a:t>
                      </a:r>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345757BF</a:t>
                      </a:r>
                    </a:p>
                  </a:txBody>
                  <a:tcPr/>
                </a:tc>
                <a:tc>
                  <a:txBody>
                    <a:bodyPr/>
                    <a:lstStyle/>
                    <a:p>
                      <a:pPr algn="ctr"/>
                      <a:r>
                        <a:rPr lang="en-US" dirty="0"/>
                        <a:t>B</a:t>
                      </a:r>
                    </a:p>
                  </a:txBody>
                  <a:tcPr/>
                </a:tc>
                <a:tc>
                  <a:txBody>
                    <a:bodyPr/>
                    <a:lstStyle/>
                    <a:p>
                      <a:pPr algn="ctr"/>
                      <a:r>
                        <a:rPr lang="en-US" dirty="0"/>
                        <a:t>Firefox 4.5</a:t>
                      </a:r>
                    </a:p>
                  </a:txBody>
                  <a:tcPr/>
                </a:tc>
                <a:tc>
                  <a:txBody>
                    <a:bodyPr/>
                    <a:lstStyle/>
                    <a:p>
                      <a:pPr algn="ctr"/>
                      <a:r>
                        <a:rPr lang="en-US" dirty="0"/>
                        <a:t>1</a:t>
                      </a:r>
                    </a:p>
                  </a:txBody>
                  <a:tcPr/>
                </a:tc>
                <a:extLst>
                  <a:ext uri="{0D108BD9-81ED-4DB2-BD59-A6C34878D82A}">
                    <a16:rowId xmlns:a16="http://schemas.microsoft.com/office/drawing/2014/main" val="10006"/>
                  </a:ext>
                </a:extLst>
              </a:tr>
              <a:tr h="370840">
                <a:tc>
                  <a:txBody>
                    <a:bodyPr/>
                    <a:lstStyle/>
                    <a:p>
                      <a:pPr algn="ctr"/>
                      <a:r>
                        <a:rPr lang="en-US" b="1" dirty="0"/>
                        <a:t>887786EA</a:t>
                      </a:r>
                    </a:p>
                  </a:txBody>
                  <a:tcPr/>
                </a:tc>
                <a:tc>
                  <a:txBody>
                    <a:bodyPr/>
                    <a:lstStyle/>
                    <a:p>
                      <a:pPr algn="ctr"/>
                      <a:r>
                        <a:rPr lang="en-US" b="1" dirty="0"/>
                        <a:t>B</a:t>
                      </a:r>
                    </a:p>
                  </a:txBody>
                  <a:tcPr/>
                </a:tc>
                <a:tc>
                  <a:txBody>
                    <a:bodyPr/>
                    <a:lstStyle/>
                    <a:p>
                      <a:pPr algn="ctr"/>
                      <a:r>
                        <a:rPr lang="en-US" b="1" dirty="0"/>
                        <a:t>IE</a:t>
                      </a:r>
                      <a:r>
                        <a:rPr lang="en-US" b="1" baseline="0" dirty="0"/>
                        <a:t> 9.0</a:t>
                      </a:r>
                      <a:endParaRPr lang="en-US" b="1" dirty="0"/>
                    </a:p>
                  </a:txBody>
                  <a:tcPr/>
                </a:tc>
                <a:tc>
                  <a:txBody>
                    <a:bodyPr/>
                    <a:lstStyle/>
                    <a:p>
                      <a:pPr algn="ctr"/>
                      <a:r>
                        <a:rPr lang="en-US" b="1" dirty="0"/>
                        <a:t>0</a:t>
                      </a:r>
                    </a:p>
                  </a:txBody>
                  <a:tcPr/>
                </a:tc>
                <a:extLst>
                  <a:ext uri="{0D108BD9-81ED-4DB2-BD59-A6C34878D82A}">
                    <a16:rowId xmlns:a16="http://schemas.microsoft.com/office/drawing/2014/main" val="10007"/>
                  </a:ext>
                </a:extLst>
              </a:tr>
              <a:tr h="370840">
                <a:tc>
                  <a:txBody>
                    <a:bodyPr/>
                    <a:lstStyle/>
                    <a:p>
                      <a:pPr algn="ctr"/>
                      <a:r>
                        <a:rPr lang="en-US" b="0" dirty="0"/>
                        <a:t>100106AF</a:t>
                      </a:r>
                    </a:p>
                  </a:txBody>
                  <a:tcPr/>
                </a:tc>
                <a:tc>
                  <a:txBody>
                    <a:bodyPr/>
                    <a:lstStyle/>
                    <a:p>
                      <a:pPr algn="ctr"/>
                      <a:r>
                        <a:rPr lang="en-US" b="0" dirty="0"/>
                        <a:t>A</a:t>
                      </a:r>
                    </a:p>
                  </a:txBody>
                  <a:tcPr/>
                </a:tc>
                <a:tc>
                  <a:txBody>
                    <a:bodyPr/>
                    <a:lstStyle/>
                    <a:p>
                      <a:pPr algn="ctr"/>
                      <a:r>
                        <a:rPr lang="en-US" b="0" dirty="0"/>
                        <a:t>IE</a:t>
                      </a:r>
                      <a:r>
                        <a:rPr lang="en-US" b="0" baseline="0" dirty="0"/>
                        <a:t> 9.0</a:t>
                      </a:r>
                      <a:endParaRPr lang="en-US" b="0" dirty="0"/>
                    </a:p>
                  </a:txBody>
                  <a:tcPr/>
                </a:tc>
                <a:tc>
                  <a:txBody>
                    <a:bodyPr/>
                    <a:lstStyle/>
                    <a:p>
                      <a:pPr algn="ctr"/>
                      <a:r>
                        <a:rPr lang="en-US" b="0" dirty="0"/>
                        <a:t>1</a:t>
                      </a:r>
                    </a:p>
                  </a:txBody>
                  <a:tcPr/>
                </a:tc>
                <a:extLst>
                  <a:ext uri="{0D108BD9-81ED-4DB2-BD59-A6C34878D82A}">
                    <a16:rowId xmlns:a16="http://schemas.microsoft.com/office/drawing/2014/main" val="10008"/>
                  </a:ext>
                </a:extLst>
              </a:tr>
              <a:tr h="370840">
                <a:tc>
                  <a:txBody>
                    <a:bodyPr/>
                    <a:lstStyle/>
                    <a:p>
                      <a:pPr algn="ctr"/>
                      <a:r>
                        <a:rPr lang="en-US" b="0" dirty="0"/>
                        <a:t>994317AA</a:t>
                      </a:r>
                    </a:p>
                  </a:txBody>
                  <a:tcPr/>
                </a:tc>
                <a:tc>
                  <a:txBody>
                    <a:bodyPr/>
                    <a:lstStyle/>
                    <a:p>
                      <a:pPr algn="ctr"/>
                      <a:r>
                        <a:rPr lang="en-US" b="0" dirty="0"/>
                        <a:t>A</a:t>
                      </a:r>
                    </a:p>
                  </a:txBody>
                  <a:tcPr/>
                </a:tc>
                <a:tc>
                  <a:txBody>
                    <a:bodyPr/>
                    <a:lstStyle/>
                    <a:p>
                      <a:pPr algn="ctr"/>
                      <a:r>
                        <a:rPr lang="en-US" b="0" dirty="0"/>
                        <a:t>IE 9.0</a:t>
                      </a:r>
                    </a:p>
                  </a:txBody>
                  <a:tcPr/>
                </a:tc>
                <a:tc>
                  <a:txBody>
                    <a:bodyPr/>
                    <a:lstStyle/>
                    <a:p>
                      <a:pPr algn="ctr"/>
                      <a:r>
                        <a:rPr lang="en-US" b="0" dirty="0"/>
                        <a:t>0</a:t>
                      </a:r>
                    </a:p>
                  </a:txBody>
                  <a:tcPr/>
                </a:tc>
                <a:extLst>
                  <a:ext uri="{0D108BD9-81ED-4DB2-BD59-A6C34878D82A}">
                    <a16:rowId xmlns:a16="http://schemas.microsoft.com/office/drawing/2014/main" val="10009"/>
                  </a:ext>
                </a:extLst>
              </a:tr>
              <a:tr h="370840">
                <a:tc>
                  <a:txBody>
                    <a:bodyPr/>
                    <a:lstStyle/>
                    <a:p>
                      <a:pPr algn="ctr"/>
                      <a:r>
                        <a:rPr lang="en-US" b="1" dirty="0"/>
                        <a:t>097655BC</a:t>
                      </a:r>
                    </a:p>
                  </a:txBody>
                  <a:tcPr/>
                </a:tc>
                <a:tc>
                  <a:txBody>
                    <a:bodyPr/>
                    <a:lstStyle/>
                    <a:p>
                      <a:pPr algn="ctr"/>
                      <a:r>
                        <a:rPr lang="en-US" b="1" dirty="0"/>
                        <a:t>B</a:t>
                      </a:r>
                    </a:p>
                  </a:txBody>
                  <a:tcPr/>
                </a:tc>
                <a:tc>
                  <a:txBody>
                    <a:bodyPr/>
                    <a:lstStyle/>
                    <a:p>
                      <a:pPr algn="ctr"/>
                      <a:r>
                        <a:rPr lang="en-US" b="1" dirty="0"/>
                        <a:t>IE 9.0</a:t>
                      </a:r>
                    </a:p>
                  </a:txBody>
                  <a:tcPr/>
                </a:tc>
                <a:tc>
                  <a:txBody>
                    <a:bodyPr/>
                    <a:lstStyle/>
                    <a:p>
                      <a:pPr algn="ctr"/>
                      <a:r>
                        <a:rPr lang="en-US" b="1" dirty="0"/>
                        <a:t>0</a:t>
                      </a:r>
                    </a:p>
                  </a:txBody>
                  <a:tcPr/>
                </a:tc>
                <a:extLst>
                  <a:ext uri="{0D108BD9-81ED-4DB2-BD59-A6C34878D82A}">
                    <a16:rowId xmlns:a16="http://schemas.microsoft.com/office/drawing/2014/main" val="10010"/>
                  </a:ext>
                </a:extLst>
              </a:tr>
            </a:tbl>
          </a:graphicData>
        </a:graphic>
      </p:graphicFrame>
      <p:sp>
        <p:nvSpPr>
          <p:cNvPr id="3" name="TextBox 2"/>
          <p:cNvSpPr txBox="1"/>
          <p:nvPr/>
        </p:nvSpPr>
        <p:spPr>
          <a:xfrm>
            <a:off x="6005664" y="2728685"/>
            <a:ext cx="2646878" cy="1477328"/>
          </a:xfrm>
          <a:prstGeom prst="rect">
            <a:avLst/>
          </a:prstGeom>
          <a:noFill/>
        </p:spPr>
        <p:txBody>
          <a:bodyPr wrap="none" rtlCol="0">
            <a:spAutoFit/>
          </a:bodyPr>
          <a:lstStyle/>
          <a:p>
            <a:r>
              <a:rPr lang="en-US" dirty="0"/>
              <a:t>P(Success | IE8)          = 0.5</a:t>
            </a:r>
          </a:p>
          <a:p>
            <a:r>
              <a:rPr lang="en-US" dirty="0"/>
              <a:t>P(Success | Chrome) = 0.5</a:t>
            </a:r>
          </a:p>
          <a:p>
            <a:r>
              <a:rPr lang="en-US" dirty="0"/>
              <a:t>P(Success | Firefox)	   = 1.0</a:t>
            </a:r>
          </a:p>
          <a:p>
            <a:r>
              <a:rPr lang="en-US" b="1" dirty="0"/>
              <a:t>P(Success | IE 9.0)	   = 0.2</a:t>
            </a:r>
          </a:p>
          <a:p>
            <a:r>
              <a:rPr lang="en-US" b="1" dirty="0"/>
              <a:t>P(Success | IE 9.0 &amp; B) = 0</a:t>
            </a:r>
          </a:p>
        </p:txBody>
      </p:sp>
      <p:sp>
        <p:nvSpPr>
          <p:cNvPr id="6" name="Right Arrow 5"/>
          <p:cNvSpPr/>
          <p:nvPr/>
        </p:nvSpPr>
        <p:spPr>
          <a:xfrm rot="20663544">
            <a:off x="3164114" y="3291613"/>
            <a:ext cx="2830286" cy="1828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clue something may be very wrong</a:t>
            </a:r>
          </a:p>
        </p:txBody>
      </p:sp>
      <p:sp>
        <p:nvSpPr>
          <p:cNvPr id="5" name="Date Placeholder 4"/>
          <p:cNvSpPr>
            <a:spLocks noGrp="1"/>
          </p:cNvSpPr>
          <p:nvPr>
            <p:ph type="dt" sz="half" idx="10"/>
          </p:nvPr>
        </p:nvSpPr>
        <p:spPr/>
        <p:txBody>
          <a:bodyPr/>
          <a:lstStyle/>
          <a:p>
            <a:fld id="{8F5E8011-685F-1F42-AC26-B8EC51CC3489}" type="datetime1">
              <a:rPr lang="en-US" smtClean="0"/>
              <a:t>9/22/22</a:t>
            </a:fld>
            <a:endParaRPr lang="en-US"/>
          </a:p>
        </p:txBody>
      </p:sp>
      <p:sp>
        <p:nvSpPr>
          <p:cNvPr id="8" name="Slide Number Placeholder 7"/>
          <p:cNvSpPr>
            <a:spLocks noGrp="1"/>
          </p:cNvSpPr>
          <p:nvPr>
            <p:ph type="sldNum" sz="quarter" idx="12"/>
          </p:nvPr>
        </p:nvSpPr>
        <p:spPr/>
        <p:txBody>
          <a:bodyPr/>
          <a:lstStyle/>
          <a:p>
            <a:fld id="{D6819623-88F3-4C49-9623-F9B53F0624B0}" type="slidenum">
              <a:rPr lang="en-US" smtClean="0"/>
              <a:t>15</a:t>
            </a:fld>
            <a:endParaRPr lang="en-US"/>
          </a:p>
        </p:txBody>
      </p:sp>
    </p:spTree>
    <p:extLst>
      <p:ext uri="{BB962C8B-B14F-4D97-AF65-F5344CB8AC3E}">
        <p14:creationId xmlns:p14="http://schemas.microsoft.com/office/powerpoint/2010/main" val="33112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10" y="52015"/>
            <a:ext cx="8379890" cy="1325563"/>
          </a:xfrm>
        </p:spPr>
        <p:txBody>
          <a:bodyPr>
            <a:normAutofit/>
          </a:bodyPr>
          <a:lstStyle/>
          <a:p>
            <a:r>
              <a:rPr lang="en-US" sz="3000" dirty="0"/>
              <a:t>Fixing the bug reveals the true power of treatment B</a:t>
            </a:r>
          </a:p>
        </p:txBody>
      </p:sp>
      <p:graphicFrame>
        <p:nvGraphicFramePr>
          <p:cNvPr id="4" name="Content Placeholder 3"/>
          <p:cNvGraphicFramePr>
            <a:graphicFrameLocks noGrp="1"/>
          </p:cNvGraphicFramePr>
          <p:nvPr>
            <p:ph idx="1"/>
          </p:nvPr>
        </p:nvGraphicFramePr>
        <p:xfrm>
          <a:off x="836838" y="1513839"/>
          <a:ext cx="4857749" cy="4230189"/>
        </p:xfrm>
        <a:graphic>
          <a:graphicData uri="http://schemas.openxmlformats.org/drawingml/2006/table">
            <a:tbl>
              <a:tblPr firstRow="1" bandRow="1">
                <a:tableStyleId>{5C22544A-7EE6-4342-B048-85BDC9FD1C3A}</a:tableStyleId>
              </a:tblPr>
              <a:tblGrid>
                <a:gridCol w="1203643">
                  <a:extLst>
                    <a:ext uri="{9D8B030D-6E8A-4147-A177-3AD203B41FA5}">
                      <a16:colId xmlns:a16="http://schemas.microsoft.com/office/drawing/2014/main" val="20000"/>
                    </a:ext>
                  </a:extLst>
                </a:gridCol>
                <a:gridCol w="879348">
                  <a:extLst>
                    <a:ext uri="{9D8B030D-6E8A-4147-A177-3AD203B41FA5}">
                      <a16:colId xmlns:a16="http://schemas.microsoft.com/office/drawing/2014/main" val="20001"/>
                    </a:ext>
                  </a:extLst>
                </a:gridCol>
                <a:gridCol w="1628130">
                  <a:extLst>
                    <a:ext uri="{9D8B030D-6E8A-4147-A177-3AD203B41FA5}">
                      <a16:colId xmlns:a16="http://schemas.microsoft.com/office/drawing/2014/main" val="20002"/>
                    </a:ext>
                  </a:extLst>
                </a:gridCol>
                <a:gridCol w="1146628">
                  <a:extLst>
                    <a:ext uri="{9D8B030D-6E8A-4147-A177-3AD203B41FA5}">
                      <a16:colId xmlns:a16="http://schemas.microsoft.com/office/drawing/2014/main" val="20003"/>
                    </a:ext>
                  </a:extLst>
                </a:gridCol>
              </a:tblGrid>
              <a:tr h="208007">
                <a:tc>
                  <a:txBody>
                    <a:bodyPr/>
                    <a:lstStyle/>
                    <a:p>
                      <a:pPr algn="ctr"/>
                      <a:r>
                        <a:rPr lang="en-US" dirty="0" err="1"/>
                        <a:t>UserID</a:t>
                      </a:r>
                      <a:endParaRPr lang="en-US" dirty="0"/>
                    </a:p>
                  </a:txBody>
                  <a:tcPr/>
                </a:tc>
                <a:tc>
                  <a:txBody>
                    <a:bodyPr/>
                    <a:lstStyle/>
                    <a:p>
                      <a:pPr algn="ctr"/>
                      <a:r>
                        <a:rPr lang="en-US" dirty="0"/>
                        <a:t>Shown</a:t>
                      </a:r>
                    </a:p>
                  </a:txBody>
                  <a:tcPr/>
                </a:tc>
                <a:tc>
                  <a:txBody>
                    <a:bodyPr/>
                    <a:lstStyle/>
                    <a:p>
                      <a:pPr algn="ctr"/>
                      <a:r>
                        <a:rPr lang="en-US" dirty="0"/>
                        <a:t>Browser</a:t>
                      </a:r>
                    </a:p>
                  </a:txBody>
                  <a:tcPr/>
                </a:tc>
                <a:tc>
                  <a:txBody>
                    <a:bodyPr/>
                    <a:lstStyle/>
                    <a:p>
                      <a:pPr algn="ctr"/>
                      <a:r>
                        <a:rPr lang="en-US" dirty="0"/>
                        <a:t>Outcome</a:t>
                      </a:r>
                    </a:p>
                  </a:txBody>
                  <a:tcPr/>
                </a:tc>
                <a:extLst>
                  <a:ext uri="{0D108BD9-81ED-4DB2-BD59-A6C34878D82A}">
                    <a16:rowId xmlns:a16="http://schemas.microsoft.com/office/drawing/2014/main" val="10000"/>
                  </a:ext>
                </a:extLst>
              </a:tr>
              <a:tr h="370840">
                <a:tc>
                  <a:txBody>
                    <a:bodyPr/>
                    <a:lstStyle/>
                    <a:p>
                      <a:pPr algn="ctr"/>
                      <a:r>
                        <a:rPr lang="en-US" dirty="0"/>
                        <a:t>342F34AB</a:t>
                      </a:r>
                    </a:p>
                  </a:txBody>
                  <a:tcPr/>
                </a:tc>
                <a:tc>
                  <a:txBody>
                    <a:bodyPr/>
                    <a:lstStyle/>
                    <a:p>
                      <a:pPr algn="ctr"/>
                      <a:r>
                        <a:rPr lang="en-US" dirty="0"/>
                        <a:t>A</a:t>
                      </a:r>
                    </a:p>
                  </a:txBody>
                  <a:tcPr/>
                </a:tc>
                <a:tc>
                  <a:txBody>
                    <a:bodyPr/>
                    <a:lstStyle/>
                    <a:p>
                      <a:pPr algn="ctr"/>
                      <a:r>
                        <a:rPr lang="en-US" dirty="0"/>
                        <a:t>IE</a:t>
                      </a:r>
                      <a:r>
                        <a:rPr lang="en-US" baseline="0" dirty="0"/>
                        <a:t> 8.0</a:t>
                      </a:r>
                      <a:endParaRPr lang="en-US" dirty="0"/>
                    </a:p>
                  </a:txBody>
                  <a:tcPr/>
                </a:tc>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437346EF</a:t>
                      </a:r>
                    </a:p>
                  </a:txBody>
                  <a:tcPr/>
                </a:tc>
                <a:tc>
                  <a:txBody>
                    <a:bodyPr/>
                    <a:lstStyle/>
                    <a:p>
                      <a:pPr algn="ctr"/>
                      <a:r>
                        <a:rPr lang="en-US" dirty="0"/>
                        <a:t>A</a:t>
                      </a:r>
                    </a:p>
                  </a:txBody>
                  <a:tcPr/>
                </a:tc>
                <a:tc>
                  <a:txBody>
                    <a:bodyPr/>
                    <a:lstStyle/>
                    <a:p>
                      <a:pPr algn="ctr"/>
                      <a:r>
                        <a:rPr lang="en-US" dirty="0"/>
                        <a:t>Chrome</a:t>
                      </a:r>
                      <a:r>
                        <a:rPr lang="en-US" baseline="0" dirty="0"/>
                        <a:t> 13.2</a:t>
                      </a:r>
                      <a:endParaRPr lang="en-US" dirty="0"/>
                    </a:p>
                  </a:txBody>
                  <a:tcPr/>
                </a:tc>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b="1" dirty="0"/>
                        <a:t>375402AD</a:t>
                      </a:r>
                    </a:p>
                  </a:txBody>
                  <a:tcPr/>
                </a:tc>
                <a:tc>
                  <a:txBody>
                    <a:bodyPr/>
                    <a:lstStyle/>
                    <a:p>
                      <a:pPr algn="ctr"/>
                      <a:r>
                        <a:rPr lang="en-US" b="1" dirty="0"/>
                        <a:t>B</a:t>
                      </a:r>
                    </a:p>
                  </a:txBody>
                  <a:tcPr/>
                </a:tc>
                <a:tc>
                  <a:txBody>
                    <a:bodyPr/>
                    <a:lstStyle/>
                    <a:p>
                      <a:pPr algn="ctr"/>
                      <a:r>
                        <a:rPr lang="en-US" b="1" dirty="0"/>
                        <a:t>IE 9.0</a:t>
                      </a:r>
                    </a:p>
                  </a:txBody>
                  <a:tcPr/>
                </a:tc>
                <a:tc>
                  <a:txBody>
                    <a:bodyPr/>
                    <a:lstStyle/>
                    <a:p>
                      <a:pPr algn="ctr"/>
                      <a:r>
                        <a:rPr lang="en-US" b="1" dirty="0"/>
                        <a:t>1</a:t>
                      </a:r>
                    </a:p>
                  </a:txBody>
                  <a:tcPr/>
                </a:tc>
                <a:extLst>
                  <a:ext uri="{0D108BD9-81ED-4DB2-BD59-A6C34878D82A}">
                    <a16:rowId xmlns:a16="http://schemas.microsoft.com/office/drawing/2014/main" val="10003"/>
                  </a:ext>
                </a:extLst>
              </a:tr>
              <a:tr h="370840">
                <a:tc>
                  <a:txBody>
                    <a:bodyPr/>
                    <a:lstStyle/>
                    <a:p>
                      <a:pPr algn="ctr"/>
                      <a:r>
                        <a:rPr lang="en-US" dirty="0"/>
                        <a:t>003424AA</a:t>
                      </a:r>
                    </a:p>
                  </a:txBody>
                  <a:tcPr/>
                </a:tc>
                <a:tc>
                  <a:txBody>
                    <a:bodyPr/>
                    <a:lstStyle/>
                    <a:p>
                      <a:pPr algn="ctr"/>
                      <a:r>
                        <a:rPr lang="en-US" dirty="0"/>
                        <a:t>A</a:t>
                      </a:r>
                    </a:p>
                  </a:txBody>
                  <a:tcPr/>
                </a:tc>
                <a:tc>
                  <a:txBody>
                    <a:bodyPr/>
                    <a:lstStyle/>
                    <a:p>
                      <a:pPr algn="ctr"/>
                      <a:r>
                        <a:rPr lang="en-US" dirty="0"/>
                        <a:t>I</a:t>
                      </a:r>
                      <a:r>
                        <a:rPr lang="en-US" baseline="0" dirty="0"/>
                        <a:t>E 8.0</a:t>
                      </a:r>
                      <a:endParaRPr lang="en-US" dirty="0"/>
                    </a:p>
                  </a:txBody>
                  <a:tcPr/>
                </a:tc>
                <a:tc>
                  <a:txBody>
                    <a:bodyPr/>
                    <a:lstStyle/>
                    <a:p>
                      <a:pPr algn="ctr"/>
                      <a:r>
                        <a:rPr lang="en-US" dirty="0"/>
                        <a:t>1</a:t>
                      </a:r>
                    </a:p>
                  </a:txBody>
                  <a:tcPr/>
                </a:tc>
                <a:extLst>
                  <a:ext uri="{0D108BD9-81ED-4DB2-BD59-A6C34878D82A}">
                    <a16:rowId xmlns:a16="http://schemas.microsoft.com/office/drawing/2014/main" val="10004"/>
                  </a:ext>
                </a:extLst>
              </a:tr>
              <a:tr h="526869">
                <a:tc>
                  <a:txBody>
                    <a:bodyPr/>
                    <a:lstStyle/>
                    <a:p>
                      <a:pPr algn="ctr"/>
                      <a:r>
                        <a:rPr lang="en-US" dirty="0"/>
                        <a:t>995447FE</a:t>
                      </a:r>
                    </a:p>
                  </a:txBody>
                  <a:tcPr/>
                </a:tc>
                <a:tc>
                  <a:txBody>
                    <a:bodyPr/>
                    <a:lstStyle/>
                    <a:p>
                      <a:pPr algn="ctr"/>
                      <a:r>
                        <a:rPr lang="en-US" dirty="0"/>
                        <a:t>B</a:t>
                      </a:r>
                    </a:p>
                  </a:txBody>
                  <a:tcPr/>
                </a:tc>
                <a:tc>
                  <a:txBody>
                    <a:bodyPr/>
                    <a:lstStyle/>
                    <a:p>
                      <a:pPr algn="ctr"/>
                      <a:r>
                        <a:rPr lang="en-US" dirty="0"/>
                        <a:t>Chrome 13.2</a:t>
                      </a:r>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345757BF</a:t>
                      </a:r>
                    </a:p>
                  </a:txBody>
                  <a:tcPr/>
                </a:tc>
                <a:tc>
                  <a:txBody>
                    <a:bodyPr/>
                    <a:lstStyle/>
                    <a:p>
                      <a:pPr algn="ctr"/>
                      <a:r>
                        <a:rPr lang="en-US" dirty="0"/>
                        <a:t>B</a:t>
                      </a:r>
                    </a:p>
                  </a:txBody>
                  <a:tcPr/>
                </a:tc>
                <a:tc>
                  <a:txBody>
                    <a:bodyPr/>
                    <a:lstStyle/>
                    <a:p>
                      <a:pPr algn="ctr"/>
                      <a:r>
                        <a:rPr lang="en-US" dirty="0"/>
                        <a:t>Firefox 4.5</a:t>
                      </a:r>
                    </a:p>
                  </a:txBody>
                  <a:tcPr/>
                </a:tc>
                <a:tc>
                  <a:txBody>
                    <a:bodyPr/>
                    <a:lstStyle/>
                    <a:p>
                      <a:pPr algn="ctr"/>
                      <a:r>
                        <a:rPr lang="en-US" dirty="0"/>
                        <a:t>1</a:t>
                      </a:r>
                    </a:p>
                  </a:txBody>
                  <a:tcPr/>
                </a:tc>
                <a:extLst>
                  <a:ext uri="{0D108BD9-81ED-4DB2-BD59-A6C34878D82A}">
                    <a16:rowId xmlns:a16="http://schemas.microsoft.com/office/drawing/2014/main" val="10006"/>
                  </a:ext>
                </a:extLst>
              </a:tr>
              <a:tr h="370840">
                <a:tc>
                  <a:txBody>
                    <a:bodyPr/>
                    <a:lstStyle/>
                    <a:p>
                      <a:pPr algn="ctr"/>
                      <a:r>
                        <a:rPr lang="en-US" b="1" dirty="0"/>
                        <a:t>887786EA</a:t>
                      </a:r>
                    </a:p>
                  </a:txBody>
                  <a:tcPr/>
                </a:tc>
                <a:tc>
                  <a:txBody>
                    <a:bodyPr/>
                    <a:lstStyle/>
                    <a:p>
                      <a:pPr algn="ctr"/>
                      <a:r>
                        <a:rPr lang="en-US" b="1" dirty="0"/>
                        <a:t>B</a:t>
                      </a:r>
                    </a:p>
                  </a:txBody>
                  <a:tcPr/>
                </a:tc>
                <a:tc>
                  <a:txBody>
                    <a:bodyPr/>
                    <a:lstStyle/>
                    <a:p>
                      <a:pPr algn="ctr"/>
                      <a:r>
                        <a:rPr lang="en-US" b="1" dirty="0"/>
                        <a:t>IE</a:t>
                      </a:r>
                      <a:r>
                        <a:rPr lang="en-US" b="1" baseline="0" dirty="0"/>
                        <a:t> 9.0</a:t>
                      </a:r>
                      <a:endParaRPr lang="en-US" b="1" dirty="0"/>
                    </a:p>
                  </a:txBody>
                  <a:tcPr/>
                </a:tc>
                <a:tc>
                  <a:txBody>
                    <a:bodyPr/>
                    <a:lstStyle/>
                    <a:p>
                      <a:pPr algn="ctr"/>
                      <a:r>
                        <a:rPr lang="en-US" b="1" dirty="0"/>
                        <a:t>0</a:t>
                      </a:r>
                    </a:p>
                  </a:txBody>
                  <a:tcPr/>
                </a:tc>
                <a:extLst>
                  <a:ext uri="{0D108BD9-81ED-4DB2-BD59-A6C34878D82A}">
                    <a16:rowId xmlns:a16="http://schemas.microsoft.com/office/drawing/2014/main" val="10007"/>
                  </a:ext>
                </a:extLst>
              </a:tr>
              <a:tr h="370840">
                <a:tc>
                  <a:txBody>
                    <a:bodyPr/>
                    <a:lstStyle/>
                    <a:p>
                      <a:pPr algn="ctr"/>
                      <a:r>
                        <a:rPr lang="en-US" b="0" dirty="0"/>
                        <a:t>100106AF</a:t>
                      </a:r>
                    </a:p>
                  </a:txBody>
                  <a:tcPr/>
                </a:tc>
                <a:tc>
                  <a:txBody>
                    <a:bodyPr/>
                    <a:lstStyle/>
                    <a:p>
                      <a:pPr algn="ctr"/>
                      <a:r>
                        <a:rPr lang="en-US" b="0" dirty="0"/>
                        <a:t>A</a:t>
                      </a:r>
                    </a:p>
                  </a:txBody>
                  <a:tcPr/>
                </a:tc>
                <a:tc>
                  <a:txBody>
                    <a:bodyPr/>
                    <a:lstStyle/>
                    <a:p>
                      <a:pPr algn="ctr"/>
                      <a:r>
                        <a:rPr lang="en-US" b="0" dirty="0"/>
                        <a:t>IE</a:t>
                      </a:r>
                      <a:r>
                        <a:rPr lang="en-US" b="0" baseline="0" dirty="0"/>
                        <a:t> 9.0</a:t>
                      </a:r>
                      <a:endParaRPr lang="en-US" b="0" dirty="0"/>
                    </a:p>
                  </a:txBody>
                  <a:tcPr/>
                </a:tc>
                <a:tc>
                  <a:txBody>
                    <a:bodyPr/>
                    <a:lstStyle/>
                    <a:p>
                      <a:pPr algn="ctr"/>
                      <a:r>
                        <a:rPr lang="en-US" b="0" dirty="0"/>
                        <a:t>1</a:t>
                      </a:r>
                    </a:p>
                  </a:txBody>
                  <a:tcPr/>
                </a:tc>
                <a:extLst>
                  <a:ext uri="{0D108BD9-81ED-4DB2-BD59-A6C34878D82A}">
                    <a16:rowId xmlns:a16="http://schemas.microsoft.com/office/drawing/2014/main" val="10008"/>
                  </a:ext>
                </a:extLst>
              </a:tr>
              <a:tr h="370840">
                <a:tc>
                  <a:txBody>
                    <a:bodyPr/>
                    <a:lstStyle/>
                    <a:p>
                      <a:pPr algn="ctr"/>
                      <a:r>
                        <a:rPr lang="en-US" b="0" dirty="0"/>
                        <a:t>994317AA</a:t>
                      </a:r>
                    </a:p>
                  </a:txBody>
                  <a:tcPr/>
                </a:tc>
                <a:tc>
                  <a:txBody>
                    <a:bodyPr/>
                    <a:lstStyle/>
                    <a:p>
                      <a:pPr algn="ctr"/>
                      <a:r>
                        <a:rPr lang="en-US" b="0" dirty="0"/>
                        <a:t>A</a:t>
                      </a:r>
                    </a:p>
                  </a:txBody>
                  <a:tcPr/>
                </a:tc>
                <a:tc>
                  <a:txBody>
                    <a:bodyPr/>
                    <a:lstStyle/>
                    <a:p>
                      <a:pPr algn="ctr"/>
                      <a:r>
                        <a:rPr lang="en-US" b="0" dirty="0"/>
                        <a:t>IE 9.0</a:t>
                      </a:r>
                    </a:p>
                  </a:txBody>
                  <a:tcPr/>
                </a:tc>
                <a:tc>
                  <a:txBody>
                    <a:bodyPr/>
                    <a:lstStyle/>
                    <a:p>
                      <a:pPr algn="ctr"/>
                      <a:r>
                        <a:rPr lang="en-US" b="0" dirty="0"/>
                        <a:t>0</a:t>
                      </a:r>
                    </a:p>
                  </a:txBody>
                  <a:tcPr/>
                </a:tc>
                <a:extLst>
                  <a:ext uri="{0D108BD9-81ED-4DB2-BD59-A6C34878D82A}">
                    <a16:rowId xmlns:a16="http://schemas.microsoft.com/office/drawing/2014/main" val="10009"/>
                  </a:ext>
                </a:extLst>
              </a:tr>
              <a:tr h="370840">
                <a:tc>
                  <a:txBody>
                    <a:bodyPr/>
                    <a:lstStyle/>
                    <a:p>
                      <a:pPr algn="ctr"/>
                      <a:r>
                        <a:rPr lang="en-US" b="1" dirty="0"/>
                        <a:t>097655BC</a:t>
                      </a:r>
                    </a:p>
                  </a:txBody>
                  <a:tcPr/>
                </a:tc>
                <a:tc>
                  <a:txBody>
                    <a:bodyPr/>
                    <a:lstStyle/>
                    <a:p>
                      <a:pPr algn="ctr"/>
                      <a:r>
                        <a:rPr lang="en-US" b="1" dirty="0"/>
                        <a:t>B</a:t>
                      </a:r>
                    </a:p>
                  </a:txBody>
                  <a:tcPr/>
                </a:tc>
                <a:tc>
                  <a:txBody>
                    <a:bodyPr/>
                    <a:lstStyle/>
                    <a:p>
                      <a:pPr algn="ctr"/>
                      <a:r>
                        <a:rPr lang="en-US" b="1" dirty="0"/>
                        <a:t>IE 9.0</a:t>
                      </a:r>
                    </a:p>
                  </a:txBody>
                  <a:tcPr/>
                </a:tc>
                <a:tc>
                  <a:txBody>
                    <a:bodyPr/>
                    <a:lstStyle/>
                    <a:p>
                      <a:pPr algn="ctr"/>
                      <a:r>
                        <a:rPr lang="en-US" b="1" dirty="0"/>
                        <a:t>1</a:t>
                      </a:r>
                    </a:p>
                  </a:txBody>
                  <a:tcPr/>
                </a:tc>
                <a:extLst>
                  <a:ext uri="{0D108BD9-81ED-4DB2-BD59-A6C34878D82A}">
                    <a16:rowId xmlns:a16="http://schemas.microsoft.com/office/drawing/2014/main" val="10010"/>
                  </a:ext>
                </a:extLst>
              </a:tr>
            </a:tbl>
          </a:graphicData>
        </a:graphic>
      </p:graphicFrame>
      <p:sp>
        <p:nvSpPr>
          <p:cNvPr id="3" name="TextBox 2"/>
          <p:cNvSpPr txBox="1"/>
          <p:nvPr/>
        </p:nvSpPr>
        <p:spPr>
          <a:xfrm>
            <a:off x="5878287" y="2728685"/>
            <a:ext cx="3062514" cy="1477328"/>
          </a:xfrm>
          <a:prstGeom prst="rect">
            <a:avLst/>
          </a:prstGeom>
          <a:noFill/>
        </p:spPr>
        <p:txBody>
          <a:bodyPr wrap="square" rtlCol="0">
            <a:spAutoFit/>
          </a:bodyPr>
          <a:lstStyle/>
          <a:p>
            <a:r>
              <a:rPr lang="en-US" dirty="0"/>
              <a:t>P(Success | IE8)           = 0.5</a:t>
            </a:r>
          </a:p>
          <a:p>
            <a:r>
              <a:rPr lang="en-US" dirty="0"/>
              <a:t>P(Success | Chrome)  = 0.5</a:t>
            </a:r>
          </a:p>
          <a:p>
            <a:r>
              <a:rPr lang="en-US" dirty="0"/>
              <a:t>P(Success | Firefox)    = 1.0</a:t>
            </a:r>
          </a:p>
          <a:p>
            <a:r>
              <a:rPr lang="en-US" b="1" dirty="0"/>
              <a:t>P(Success | IE 9.0)      = 0.6</a:t>
            </a:r>
          </a:p>
          <a:p>
            <a:r>
              <a:rPr lang="en-US" b="1" dirty="0"/>
              <a:t>P(Success | IE 9.0 &amp; B) = 0.67</a:t>
            </a:r>
          </a:p>
        </p:txBody>
      </p:sp>
      <p:sp>
        <p:nvSpPr>
          <p:cNvPr id="5" name="TextBox 4"/>
          <p:cNvSpPr txBox="1"/>
          <p:nvPr/>
        </p:nvSpPr>
        <p:spPr>
          <a:xfrm>
            <a:off x="5810548" y="4820698"/>
            <a:ext cx="3197991" cy="923330"/>
          </a:xfrm>
          <a:prstGeom prst="rect">
            <a:avLst/>
          </a:prstGeom>
          <a:noFill/>
        </p:spPr>
        <p:txBody>
          <a:bodyPr wrap="none" rtlCol="0">
            <a:spAutoFit/>
          </a:bodyPr>
          <a:lstStyle/>
          <a:p>
            <a:r>
              <a:rPr lang="en-US" dirty="0"/>
              <a:t>Shown A:  5  Shown B: 5 </a:t>
            </a:r>
          </a:p>
          <a:p>
            <a:r>
              <a:rPr lang="en-US" dirty="0"/>
              <a:t>Average outcome A:  2/5 = 0.40</a:t>
            </a:r>
          </a:p>
          <a:p>
            <a:r>
              <a:rPr lang="en-US" b="1" dirty="0"/>
              <a:t>Average outcome B:  4/5 = 0.80</a:t>
            </a:r>
          </a:p>
        </p:txBody>
      </p:sp>
      <p:sp>
        <p:nvSpPr>
          <p:cNvPr id="6" name="Date Placeholder 5"/>
          <p:cNvSpPr>
            <a:spLocks noGrp="1"/>
          </p:cNvSpPr>
          <p:nvPr>
            <p:ph type="dt" sz="half" idx="10"/>
          </p:nvPr>
        </p:nvSpPr>
        <p:spPr/>
        <p:txBody>
          <a:bodyPr/>
          <a:lstStyle/>
          <a:p>
            <a:fld id="{FD4B60AC-225A-1144-BA4A-E32D027AC41B}" type="datetime1">
              <a:rPr lang="en-US" smtClean="0"/>
              <a:t>9/22/22</a:t>
            </a:fld>
            <a:endParaRPr lang="en-US"/>
          </a:p>
        </p:txBody>
      </p:sp>
      <p:sp>
        <p:nvSpPr>
          <p:cNvPr id="8" name="Slide Number Placeholder 7"/>
          <p:cNvSpPr>
            <a:spLocks noGrp="1"/>
          </p:cNvSpPr>
          <p:nvPr>
            <p:ph type="sldNum" sz="quarter" idx="12"/>
          </p:nvPr>
        </p:nvSpPr>
        <p:spPr/>
        <p:txBody>
          <a:bodyPr/>
          <a:lstStyle/>
          <a:p>
            <a:fld id="{D6819623-88F3-4C49-9623-F9B53F0624B0}" type="slidenum">
              <a:rPr lang="en-US" smtClean="0"/>
              <a:t>16</a:t>
            </a:fld>
            <a:endParaRPr lang="en-US"/>
          </a:p>
        </p:txBody>
      </p:sp>
    </p:spTree>
    <p:extLst>
      <p:ext uri="{BB962C8B-B14F-4D97-AF65-F5344CB8AC3E}">
        <p14:creationId xmlns:p14="http://schemas.microsoft.com/office/powerpoint/2010/main" val="2957058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Data analysis trumps intuition!</a:t>
            </a:r>
          </a:p>
        </p:txBody>
      </p:sp>
      <p:sp>
        <p:nvSpPr>
          <p:cNvPr id="3" name="Content Placeholder 2"/>
          <p:cNvSpPr>
            <a:spLocks noGrp="1"/>
          </p:cNvSpPr>
          <p:nvPr>
            <p:ph idx="1"/>
          </p:nvPr>
        </p:nvSpPr>
        <p:spPr>
          <a:xfrm>
            <a:off x="628650" y="1520826"/>
            <a:ext cx="4689475" cy="4325725"/>
          </a:xfrm>
        </p:spPr>
        <p:txBody>
          <a:bodyPr>
            <a:normAutofit fontScale="55000" lnSpcReduction="20000"/>
          </a:bodyPr>
          <a:lstStyle/>
          <a:p>
            <a:r>
              <a:rPr lang="en-US" dirty="0"/>
              <a:t>No Hippo! </a:t>
            </a:r>
          </a:p>
          <a:p>
            <a:pPr marL="0" indent="0">
              <a:buNone/>
            </a:pPr>
            <a:r>
              <a:rPr lang="en-US" dirty="0"/>
              <a:t>(highest paid person’s opinion)</a:t>
            </a:r>
          </a:p>
          <a:p>
            <a:pPr marL="0" indent="0">
              <a:buNone/>
            </a:pPr>
            <a:endParaRPr lang="en-US" dirty="0"/>
          </a:p>
          <a:p>
            <a:r>
              <a:rPr lang="en-US" dirty="0"/>
              <a:t>But care is needed in designing A/B tests before generating lots of experiment data</a:t>
            </a:r>
          </a:p>
          <a:p>
            <a:pPr lvl="1"/>
            <a:r>
              <a:rPr lang="en-US" dirty="0"/>
              <a:t>How much user traffic should be exposed to the experiment?</a:t>
            </a:r>
          </a:p>
          <a:p>
            <a:pPr lvl="1"/>
            <a:r>
              <a:rPr lang="en-US" dirty="0"/>
              <a:t>How can we gather feedback on multiple changes efficiently? (multivariable testing)</a:t>
            </a:r>
          </a:p>
          <a:p>
            <a:pPr lvl="1"/>
            <a:r>
              <a:rPr lang="en-US" dirty="0"/>
              <a:t>What is the effect of robots?  They get more sophisticated with time…</a:t>
            </a:r>
          </a:p>
          <a:p>
            <a:pPr lvl="1"/>
            <a:r>
              <a:rPr lang="en-US" dirty="0"/>
              <a:t>Timing:  Experiments at Amazon showed a 1% sales decrease for an additional 100msec delay in treatment condition</a:t>
            </a:r>
          </a:p>
        </p:txBody>
      </p:sp>
      <p:sp>
        <p:nvSpPr>
          <p:cNvPr id="4" name="TextBox 3"/>
          <p:cNvSpPr txBox="1"/>
          <p:nvPr/>
        </p:nvSpPr>
        <p:spPr>
          <a:xfrm>
            <a:off x="1137456" y="6151350"/>
            <a:ext cx="6482544" cy="507831"/>
          </a:xfrm>
          <a:prstGeom prst="rect">
            <a:avLst/>
          </a:prstGeom>
          <a:noFill/>
        </p:spPr>
        <p:txBody>
          <a:bodyPr wrap="none" rtlCol="0">
            <a:spAutoFit/>
          </a:bodyPr>
          <a:lstStyle/>
          <a:p>
            <a:r>
              <a:rPr lang="en-US" sz="1350" dirty="0"/>
              <a:t>Source: </a:t>
            </a:r>
            <a:r>
              <a:rPr lang="en-US" sz="1350" dirty="0">
                <a:hlinkClick r:id="rId3"/>
              </a:rPr>
              <a:t>http://ai.stanford.edu/~ronnyk/2009controlledExperimentsOnTheWebSurvey.pdf</a:t>
            </a:r>
            <a:endParaRPr lang="en-US" sz="1350" dirty="0"/>
          </a:p>
          <a:p>
            <a:endParaRPr lang="en-US" sz="1350" dirty="0"/>
          </a:p>
        </p:txBody>
      </p:sp>
      <p:sp>
        <p:nvSpPr>
          <p:cNvPr id="5" name="Date Placeholder 4"/>
          <p:cNvSpPr>
            <a:spLocks noGrp="1"/>
          </p:cNvSpPr>
          <p:nvPr>
            <p:ph type="dt" sz="half" idx="10"/>
          </p:nvPr>
        </p:nvSpPr>
        <p:spPr/>
        <p:txBody>
          <a:bodyPr/>
          <a:lstStyle/>
          <a:p>
            <a:fld id="{69807772-A6FF-FA4D-BF92-94B32FDD611F}"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17</a:t>
            </a:fld>
            <a:endParaRPr lang="en-US"/>
          </a:p>
        </p:txBody>
      </p:sp>
      <p:pic>
        <p:nvPicPr>
          <p:cNvPr id="6" name="Picture 5" descr="Funny Hippo Photos_3.jpg"/>
          <p:cNvPicPr>
            <a:picLocks noChangeAspect="1"/>
          </p:cNvPicPr>
          <p:nvPr/>
        </p:nvPicPr>
        <p:blipFill rotWithShape="1">
          <a:blip r:embed="rId4">
            <a:extLst>
              <a:ext uri="{28A0092B-C50C-407E-A947-70E740481C1C}">
                <a14:useLocalDpi xmlns:a14="http://schemas.microsoft.com/office/drawing/2010/main" val="0"/>
              </a:ext>
            </a:extLst>
          </a:blip>
          <a:srcRect l="25351" r="-24096"/>
          <a:stretch/>
        </p:blipFill>
        <p:spPr>
          <a:xfrm>
            <a:off x="5486400" y="1487173"/>
            <a:ext cx="4023360" cy="2524759"/>
          </a:xfrm>
          <a:prstGeom prst="rect">
            <a:avLst/>
          </a:prstGeom>
        </p:spPr>
      </p:pic>
    </p:spTree>
    <p:extLst>
      <p:ext uri="{BB962C8B-B14F-4D97-AF65-F5344CB8AC3E}">
        <p14:creationId xmlns:p14="http://schemas.microsoft.com/office/powerpoint/2010/main" val="416151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limitations of A/B tests</a:t>
            </a:r>
          </a:p>
        </p:txBody>
      </p:sp>
      <p:sp>
        <p:nvSpPr>
          <p:cNvPr id="3" name="Content Placeholder 2"/>
          <p:cNvSpPr>
            <a:spLocks noGrp="1"/>
          </p:cNvSpPr>
          <p:nvPr>
            <p:ph idx="1"/>
          </p:nvPr>
        </p:nvSpPr>
        <p:spPr/>
        <p:txBody>
          <a:bodyPr>
            <a:normAutofit fontScale="92500" lnSpcReduction="20000"/>
          </a:bodyPr>
          <a:lstStyle/>
          <a:p>
            <a:r>
              <a:rPr lang="en-US" dirty="0"/>
              <a:t>We can know which variant is better, but not why.</a:t>
            </a:r>
          </a:p>
          <a:p>
            <a:r>
              <a:rPr lang="en-US" dirty="0"/>
              <a:t>Controlled experiments run for a short period: days or weeks.  May miss longer-term effects.</a:t>
            </a:r>
          </a:p>
          <a:p>
            <a:r>
              <a:rPr lang="en-US" u="sng" dirty="0"/>
              <a:t>Novelty</a:t>
            </a:r>
            <a:r>
              <a:rPr lang="en-US" dirty="0"/>
              <a:t> effects: users will explore new things.</a:t>
            </a:r>
          </a:p>
          <a:p>
            <a:r>
              <a:rPr lang="en-US" u="sng" dirty="0"/>
              <a:t>Disorientation</a:t>
            </a:r>
            <a:r>
              <a:rPr lang="en-US" dirty="0"/>
              <a:t> effects: experienced users become less efficient:  the control (existing) UI has an advantage.  (Maybe run for only new users).</a:t>
            </a:r>
          </a:p>
          <a:p>
            <a:r>
              <a:rPr lang="en-US" dirty="0"/>
              <a:t>Features must actually be implemented.  Significant engineering investment in running an experiment.</a:t>
            </a:r>
          </a:p>
          <a:p>
            <a:endParaRPr lang="en-US" dirty="0"/>
          </a:p>
        </p:txBody>
      </p:sp>
      <p:sp>
        <p:nvSpPr>
          <p:cNvPr id="4" name="TextBox 3"/>
          <p:cNvSpPr txBox="1"/>
          <p:nvPr/>
        </p:nvSpPr>
        <p:spPr>
          <a:xfrm>
            <a:off x="1198977" y="6026318"/>
            <a:ext cx="6482544" cy="507831"/>
          </a:xfrm>
          <a:prstGeom prst="rect">
            <a:avLst/>
          </a:prstGeom>
          <a:noFill/>
        </p:spPr>
        <p:txBody>
          <a:bodyPr wrap="none" rtlCol="0">
            <a:spAutoFit/>
          </a:bodyPr>
          <a:lstStyle/>
          <a:p>
            <a:r>
              <a:rPr lang="en-US" sz="1350" dirty="0"/>
              <a:t>Source: </a:t>
            </a:r>
            <a:r>
              <a:rPr lang="en-US" sz="1350" dirty="0">
                <a:hlinkClick r:id="rId3"/>
              </a:rPr>
              <a:t>http://ai.stanford.edu/~ronnyk/2009controlledExperimentsOnTheWebSurvey.pdf</a:t>
            </a:r>
            <a:endParaRPr lang="en-US" sz="1350" dirty="0"/>
          </a:p>
          <a:p>
            <a:endParaRPr lang="en-US" sz="1350" dirty="0"/>
          </a:p>
        </p:txBody>
      </p:sp>
      <p:sp>
        <p:nvSpPr>
          <p:cNvPr id="5" name="Date Placeholder 4"/>
          <p:cNvSpPr>
            <a:spLocks noGrp="1"/>
          </p:cNvSpPr>
          <p:nvPr>
            <p:ph type="dt" sz="half" idx="10"/>
          </p:nvPr>
        </p:nvSpPr>
        <p:spPr/>
        <p:txBody>
          <a:bodyPr/>
          <a:lstStyle/>
          <a:p>
            <a:fld id="{DE3D85D0-1989-DE47-8C7A-C04EC7BCA4A4}"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18</a:t>
            </a:fld>
            <a:endParaRPr lang="en-US"/>
          </a:p>
        </p:txBody>
      </p:sp>
    </p:spTree>
    <p:extLst>
      <p:ext uri="{BB962C8B-B14F-4D97-AF65-F5344CB8AC3E}">
        <p14:creationId xmlns:p14="http://schemas.microsoft.com/office/powerpoint/2010/main" val="408587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068541" cy="1325563"/>
          </a:xfrm>
        </p:spPr>
        <p:txBody>
          <a:bodyPr>
            <a:normAutofit fontScale="90000"/>
          </a:bodyPr>
          <a:lstStyle/>
          <a:p>
            <a:r>
              <a:rPr lang="en-US" dirty="0"/>
              <a:t>Two new sources of large volumes of data processing:</a:t>
            </a:r>
          </a:p>
        </p:txBody>
      </p:sp>
      <p:sp>
        <p:nvSpPr>
          <p:cNvPr id="3" name="Content Placeholder 2"/>
          <p:cNvSpPr>
            <a:spLocks noGrp="1"/>
          </p:cNvSpPr>
          <p:nvPr>
            <p:ph idx="1"/>
          </p:nvPr>
        </p:nvSpPr>
        <p:spPr/>
        <p:txBody>
          <a:bodyPr>
            <a:normAutofit fontScale="77500" lnSpcReduction="20000"/>
          </a:bodyPr>
          <a:lstStyle/>
          <a:p>
            <a:r>
              <a:rPr lang="en-US" dirty="0">
                <a:solidFill>
                  <a:srgbClr val="800000"/>
                </a:solidFill>
              </a:rPr>
              <a:t>A/B testing, experimental data (web site optimization)</a:t>
            </a:r>
          </a:p>
          <a:p>
            <a:r>
              <a:rPr lang="en-US" b="1" dirty="0">
                <a:solidFill>
                  <a:srgbClr val="800000"/>
                </a:solidFill>
              </a:rPr>
              <a:t>Crowdsourcing and human computation</a:t>
            </a:r>
          </a:p>
          <a:p>
            <a:r>
              <a:rPr lang="en-US" dirty="0">
                <a:solidFill>
                  <a:srgbClr val="D9D9D9"/>
                </a:solidFill>
              </a:rPr>
              <a:t>Network analysis</a:t>
            </a:r>
          </a:p>
          <a:p>
            <a:r>
              <a:rPr lang="en-US" dirty="0">
                <a:solidFill>
                  <a:schemeClr val="bg1">
                    <a:lumMod val="85000"/>
                  </a:schemeClr>
                </a:solidFill>
              </a:rPr>
              <a:t>Data fusion and integration</a:t>
            </a:r>
          </a:p>
          <a:p>
            <a:r>
              <a:rPr lang="en-US" dirty="0">
                <a:solidFill>
                  <a:schemeClr val="bg1">
                    <a:lumMod val="85000"/>
                  </a:schemeClr>
                </a:solidFill>
              </a:rPr>
              <a:t>Genetic algorithms</a:t>
            </a:r>
          </a:p>
          <a:p>
            <a:r>
              <a:rPr lang="en-US" dirty="0">
                <a:solidFill>
                  <a:schemeClr val="bg1">
                    <a:lumMod val="85000"/>
                  </a:schemeClr>
                </a:solidFill>
              </a:rPr>
              <a:t>Machine learning</a:t>
            </a:r>
          </a:p>
          <a:p>
            <a:r>
              <a:rPr lang="en-US" dirty="0">
                <a:solidFill>
                  <a:schemeClr val="bg1">
                    <a:lumMod val="85000"/>
                  </a:schemeClr>
                </a:solidFill>
              </a:rPr>
              <a:t>Natural language processing</a:t>
            </a:r>
          </a:p>
          <a:p>
            <a:r>
              <a:rPr lang="en-US" dirty="0">
                <a:solidFill>
                  <a:schemeClr val="bg1">
                    <a:lumMod val="85000"/>
                  </a:schemeClr>
                </a:solidFill>
              </a:rPr>
              <a:t>Signal processing</a:t>
            </a:r>
          </a:p>
          <a:p>
            <a:r>
              <a:rPr lang="en-US" dirty="0">
                <a:solidFill>
                  <a:schemeClr val="bg1">
                    <a:lumMod val="85000"/>
                  </a:schemeClr>
                </a:solidFill>
              </a:rPr>
              <a:t>Simulation</a:t>
            </a:r>
          </a:p>
          <a:p>
            <a:r>
              <a:rPr lang="en-US" dirty="0">
                <a:solidFill>
                  <a:schemeClr val="bg1">
                    <a:lumMod val="85000"/>
                  </a:schemeClr>
                </a:solidFill>
              </a:rPr>
              <a:t>Time series analysis </a:t>
            </a:r>
          </a:p>
          <a:p>
            <a:r>
              <a:rPr lang="en-US" dirty="0">
                <a:solidFill>
                  <a:schemeClr val="bg1">
                    <a:lumMod val="85000"/>
                  </a:schemeClr>
                </a:solidFill>
              </a:rPr>
              <a:t>Visualization</a:t>
            </a:r>
          </a:p>
          <a:p>
            <a:endParaRPr lang="en-US" dirty="0"/>
          </a:p>
        </p:txBody>
      </p:sp>
      <p:sp>
        <p:nvSpPr>
          <p:cNvPr id="4" name="Date Placeholder 3"/>
          <p:cNvSpPr>
            <a:spLocks noGrp="1"/>
          </p:cNvSpPr>
          <p:nvPr>
            <p:ph type="dt" sz="half" idx="10"/>
          </p:nvPr>
        </p:nvSpPr>
        <p:spPr/>
        <p:txBody>
          <a:bodyPr/>
          <a:lstStyle/>
          <a:p>
            <a:fld id="{B914704F-6803-D84C-A9C7-378FEDF8D7B5}" type="datetime1">
              <a:rPr lang="en-US" smtClean="0"/>
              <a:t>9/22/22</a:t>
            </a:fld>
            <a:endParaRPr lang="en-US"/>
          </a:p>
        </p:txBody>
      </p:sp>
      <p:sp>
        <p:nvSpPr>
          <p:cNvPr id="6" name="Slide Number Placeholder 5"/>
          <p:cNvSpPr>
            <a:spLocks noGrp="1"/>
          </p:cNvSpPr>
          <p:nvPr>
            <p:ph type="sldNum" sz="quarter" idx="12"/>
          </p:nvPr>
        </p:nvSpPr>
        <p:spPr/>
        <p:txBody>
          <a:bodyPr/>
          <a:lstStyle/>
          <a:p>
            <a:fld id="{D6819623-88F3-4C49-9623-F9B53F0624B0}" type="slidenum">
              <a:rPr lang="en-US" smtClean="0"/>
              <a:t>19</a:t>
            </a:fld>
            <a:endParaRPr lang="en-US"/>
          </a:p>
        </p:txBody>
      </p:sp>
    </p:spTree>
    <p:extLst>
      <p:ext uri="{BB962C8B-B14F-4D97-AF65-F5344CB8AC3E}">
        <p14:creationId xmlns:p14="http://schemas.microsoft.com/office/powerpoint/2010/main" val="316837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We've covered methods for fetching, manipulating and extracting information from different data types:</a:t>
            </a:r>
          </a:p>
        </p:txBody>
      </p:sp>
      <p:sp>
        <p:nvSpPr>
          <p:cNvPr id="3" name="Content Placeholder 2"/>
          <p:cNvSpPr>
            <a:spLocks noGrp="1"/>
          </p:cNvSpPr>
          <p:nvPr>
            <p:ph idx="1"/>
          </p:nvPr>
        </p:nvSpPr>
        <p:spPr>
          <a:xfrm>
            <a:off x="457200" y="1610139"/>
            <a:ext cx="8229600" cy="4525963"/>
          </a:xfrm>
        </p:spPr>
        <p:txBody>
          <a:bodyPr>
            <a:normAutofit fontScale="77500" lnSpcReduction="20000"/>
          </a:bodyPr>
          <a:lstStyle/>
          <a:p>
            <a:r>
              <a:rPr lang="en-US" dirty="0"/>
              <a:t>Unstructured data: text (in various encodings)</a:t>
            </a:r>
          </a:p>
          <a:p>
            <a:r>
              <a:rPr lang="en-US" dirty="0"/>
              <a:t>Semi-structured data: tagged content (HTML, JSON)</a:t>
            </a:r>
          </a:p>
          <a:p>
            <a:r>
              <a:rPr lang="en-US" dirty="0"/>
              <a:t>Structured data: SQL</a:t>
            </a:r>
          </a:p>
          <a:p>
            <a:r>
              <a:rPr lang="en-US" dirty="0"/>
              <a:t>Fetching data using Web APIs </a:t>
            </a:r>
          </a:p>
          <a:p>
            <a:endParaRPr lang="en-US" dirty="0"/>
          </a:p>
          <a:p>
            <a:r>
              <a:rPr lang="en-US" dirty="0"/>
              <a:t>What are some other topics in large-scale data gathering that you should know about?</a:t>
            </a:r>
          </a:p>
          <a:p>
            <a:pPr marL="0" indent="0">
              <a:buNone/>
            </a:pPr>
            <a:endParaRPr lang="en-US" dirty="0"/>
          </a:p>
          <a:p>
            <a:pPr marL="0" indent="0">
              <a:buNone/>
            </a:pPr>
            <a:r>
              <a:rPr lang="en-US" dirty="0"/>
              <a:t>Topics covered in upcoming weeks</a:t>
            </a:r>
          </a:p>
          <a:p>
            <a:r>
              <a:rPr lang="en-US" dirty="0"/>
              <a:t>Large-scale processing with Hadoop</a:t>
            </a:r>
          </a:p>
          <a:p>
            <a:pPr lvl="1"/>
            <a:r>
              <a:rPr lang="en-US" dirty="0"/>
              <a:t>Tasks that combine all of the above</a:t>
            </a:r>
          </a:p>
          <a:p>
            <a:pPr lvl="1"/>
            <a:r>
              <a:rPr lang="en-US" dirty="0"/>
              <a:t>Parallel processing (Spark), text regex, parsing tagged data</a:t>
            </a:r>
          </a:p>
          <a:p>
            <a:endParaRPr lang="en-US" dirty="0"/>
          </a:p>
          <a:p>
            <a:pPr marL="0" indent="0">
              <a:buNone/>
            </a:pPr>
            <a:endParaRPr lang="en-US" dirty="0"/>
          </a:p>
          <a:p>
            <a:pPr marL="0" indent="0">
              <a:buNone/>
            </a:pPr>
            <a:endParaRPr lang="en-US" dirty="0"/>
          </a:p>
          <a:p>
            <a:endParaRPr lang="en-US" dirty="0"/>
          </a:p>
          <a:p>
            <a:endParaRPr lang="en-US" dirty="0"/>
          </a:p>
        </p:txBody>
      </p:sp>
      <p:sp>
        <p:nvSpPr>
          <p:cNvPr id="4" name="Date Placeholder 3"/>
          <p:cNvSpPr>
            <a:spLocks noGrp="1"/>
          </p:cNvSpPr>
          <p:nvPr>
            <p:ph type="dt" sz="half" idx="10"/>
          </p:nvPr>
        </p:nvSpPr>
        <p:spPr/>
        <p:txBody>
          <a:bodyPr/>
          <a:lstStyle/>
          <a:p>
            <a:fld id="{FCB7842B-896B-C94F-A33B-18D4E9DC86D2}" type="datetime1">
              <a:rPr lang="en-US" smtClean="0"/>
              <a:t>9/22/22</a:t>
            </a:fld>
            <a:endParaRPr lang="en-US"/>
          </a:p>
        </p:txBody>
      </p:sp>
      <p:sp>
        <p:nvSpPr>
          <p:cNvPr id="6" name="Slide Number Placeholder 5"/>
          <p:cNvSpPr>
            <a:spLocks noGrp="1"/>
          </p:cNvSpPr>
          <p:nvPr>
            <p:ph type="sldNum" sz="quarter" idx="12"/>
          </p:nvPr>
        </p:nvSpPr>
        <p:spPr/>
        <p:txBody>
          <a:bodyPr/>
          <a:lstStyle/>
          <a:p>
            <a:fld id="{D6819623-88F3-4C49-9623-F9B53F0624B0}" type="slidenum">
              <a:rPr lang="en-US" smtClean="0"/>
              <a:t>2</a:t>
            </a:fld>
            <a:endParaRPr lang="en-US"/>
          </a:p>
        </p:txBody>
      </p:sp>
    </p:spTree>
    <p:extLst>
      <p:ext uri="{BB962C8B-B14F-4D97-AF65-F5344CB8AC3E}">
        <p14:creationId xmlns:p14="http://schemas.microsoft.com/office/powerpoint/2010/main" val="202106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Crowdsourcing platforms: one widely used source of human computation</a:t>
            </a:r>
          </a:p>
        </p:txBody>
      </p:sp>
      <p:sp>
        <p:nvSpPr>
          <p:cNvPr id="3" name="Content Placeholder 2"/>
          <p:cNvSpPr>
            <a:spLocks noGrp="1"/>
          </p:cNvSpPr>
          <p:nvPr>
            <p:ph idx="1"/>
          </p:nvPr>
        </p:nvSpPr>
        <p:spPr>
          <a:xfrm>
            <a:off x="195943" y="1825625"/>
            <a:ext cx="4767943" cy="4351338"/>
          </a:xfrm>
        </p:spPr>
        <p:txBody>
          <a:bodyPr>
            <a:normAutofit fontScale="70000" lnSpcReduction="20000"/>
          </a:bodyPr>
          <a:lstStyle/>
          <a:p>
            <a:r>
              <a:rPr lang="en-US" dirty="0"/>
              <a:t>An online, distributed problem solving and data manipulation model</a:t>
            </a:r>
          </a:p>
          <a:p>
            <a:r>
              <a:rPr lang="en-US" dirty="0"/>
              <a:t>An online marketplace platform that brings together</a:t>
            </a:r>
          </a:p>
          <a:p>
            <a:pPr lvl="1"/>
            <a:r>
              <a:rPr lang="en-US" dirty="0"/>
              <a:t>Customers with tasks they need done</a:t>
            </a:r>
          </a:p>
          <a:p>
            <a:pPr lvl="1"/>
            <a:r>
              <a:rPr lang="en-US" dirty="0"/>
              <a:t>Contributors (workers) who can do the tasks</a:t>
            </a:r>
          </a:p>
          <a:p>
            <a:r>
              <a:rPr lang="en-US" dirty="0"/>
              <a:t>Example tasks:</a:t>
            </a:r>
          </a:p>
          <a:p>
            <a:pPr lvl="1"/>
            <a:r>
              <a:rPr lang="en-US" dirty="0"/>
              <a:t>Annotate an image with text descriptions / tags</a:t>
            </a:r>
          </a:p>
          <a:p>
            <a:pPr lvl="1"/>
            <a:r>
              <a:rPr lang="en-US" dirty="0"/>
              <a:t>Judge if a Web page is relevant to a query</a:t>
            </a:r>
          </a:p>
          <a:p>
            <a:pPr lvl="1"/>
            <a:r>
              <a:rPr lang="en-US" dirty="0"/>
              <a:t>Give feedback/ratings on a product design</a:t>
            </a:r>
          </a:p>
          <a:p>
            <a:pPr lvl="1"/>
            <a:endParaRPr lang="en-US" dirty="0"/>
          </a:p>
          <a:p>
            <a:pPr lvl="1"/>
            <a:endParaRPr lang="en-US" dirty="0"/>
          </a:p>
          <a:p>
            <a:pPr lvl="1"/>
            <a:endParaRPr lang="en-US" dirty="0"/>
          </a:p>
          <a:p>
            <a:endParaRPr lang="en-US" dirty="0"/>
          </a:p>
        </p:txBody>
      </p:sp>
      <p:sp>
        <p:nvSpPr>
          <p:cNvPr id="4" name="Date Placeholder 3"/>
          <p:cNvSpPr>
            <a:spLocks noGrp="1"/>
          </p:cNvSpPr>
          <p:nvPr>
            <p:ph type="dt" sz="half" idx="10"/>
          </p:nvPr>
        </p:nvSpPr>
        <p:spPr/>
        <p:txBody>
          <a:bodyPr/>
          <a:lstStyle/>
          <a:p>
            <a:fld id="{363FE9DE-72C9-874D-AFFE-E617B0DB5E79}" type="datetime1">
              <a:rPr lang="en-US" smtClean="0"/>
              <a:t>9/22/22</a:t>
            </a:fld>
            <a:endParaRPr lang="en-US"/>
          </a:p>
        </p:txBody>
      </p:sp>
      <p:sp>
        <p:nvSpPr>
          <p:cNvPr id="6" name="Slide Number Placeholder 5"/>
          <p:cNvSpPr>
            <a:spLocks noGrp="1"/>
          </p:cNvSpPr>
          <p:nvPr>
            <p:ph type="sldNum" sz="quarter" idx="12"/>
          </p:nvPr>
        </p:nvSpPr>
        <p:spPr/>
        <p:txBody>
          <a:bodyPr/>
          <a:lstStyle/>
          <a:p>
            <a:fld id="{D6819623-88F3-4C49-9623-F9B53F0624B0}" type="slidenum">
              <a:rPr lang="en-US" smtClean="0"/>
              <a:t>20</a:t>
            </a:fld>
            <a:endParaRPr lang="en-US"/>
          </a:p>
        </p:txBody>
      </p:sp>
      <p:pic>
        <p:nvPicPr>
          <p:cNvPr id="8" name="Picture 7"/>
          <p:cNvPicPr>
            <a:picLocks noChangeAspect="1"/>
          </p:cNvPicPr>
          <p:nvPr/>
        </p:nvPicPr>
        <p:blipFill rotWithShape="1">
          <a:blip r:embed="rId3"/>
          <a:srcRect l="23086" t="10864" r="22776" b="28372"/>
          <a:stretch/>
        </p:blipFill>
        <p:spPr>
          <a:xfrm>
            <a:off x="5127143" y="2715208"/>
            <a:ext cx="3680955" cy="2220686"/>
          </a:xfrm>
          <a:prstGeom prst="rect">
            <a:avLst/>
          </a:prstGeom>
        </p:spPr>
      </p:pic>
    </p:spTree>
    <p:extLst>
      <p:ext uri="{BB962C8B-B14F-4D97-AF65-F5344CB8AC3E}">
        <p14:creationId xmlns:p14="http://schemas.microsoft.com/office/powerpoint/2010/main" val="2451528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Human Judgment At Scale</a:t>
            </a:r>
          </a:p>
        </p:txBody>
      </p:sp>
      <p:sp>
        <p:nvSpPr>
          <p:cNvPr id="3" name="Content Placeholder 2"/>
          <p:cNvSpPr>
            <a:spLocks noGrp="1"/>
          </p:cNvSpPr>
          <p:nvPr>
            <p:ph sz="quarter" idx="10"/>
          </p:nvPr>
        </p:nvSpPr>
        <p:spPr>
          <a:xfrm>
            <a:off x="201929" y="1190734"/>
            <a:ext cx="8740142" cy="5010875"/>
          </a:xfrm>
        </p:spPr>
        <p:txBody>
          <a:bodyPr/>
          <a:lstStyle/>
          <a:p>
            <a:r>
              <a:rPr lang="en-US" sz="3000" dirty="0">
                <a:solidFill>
                  <a:schemeClr val="tx1"/>
                </a:solidFill>
              </a:rPr>
              <a:t>Use crowdsourcing as a scientific tool</a:t>
            </a:r>
          </a:p>
          <a:p>
            <a:pPr lvl="1"/>
            <a:r>
              <a:rPr lang="en-US" sz="2100" dirty="0"/>
              <a:t>Behavioral Experiments </a:t>
            </a:r>
            <a:r>
              <a:rPr lang="en-US" sz="1600" dirty="0"/>
              <a:t>[</a:t>
            </a:r>
            <a:r>
              <a:rPr lang="en-US" sz="1600" dirty="0" err="1"/>
              <a:t>Paolacci</a:t>
            </a:r>
            <a:r>
              <a:rPr lang="en-US" sz="1600" dirty="0"/>
              <a:t>, Chandler, &amp; Ipeirotis, 2010; Mason and Suri, 2012]</a:t>
            </a:r>
          </a:p>
          <a:p>
            <a:pPr lvl="1"/>
            <a:r>
              <a:rPr lang="en-US" sz="2100" dirty="0"/>
              <a:t>Image Annotation </a:t>
            </a:r>
            <a:r>
              <a:rPr lang="en-US" sz="1600" dirty="0"/>
              <a:t>[Sorokin, Forsyth, 2008; Deng et al., 2009</a:t>
            </a:r>
            <a:r>
              <a:rPr lang="pl-PL" sz="1600" dirty="0"/>
              <a:t>]</a:t>
            </a:r>
          </a:p>
          <a:p>
            <a:pPr lvl="1"/>
            <a:r>
              <a:rPr lang="pl-PL" sz="2100" dirty="0">
                <a:gradFill>
                  <a:gsLst>
                    <a:gs pos="2917">
                      <a:schemeClr val="tx1"/>
                    </a:gs>
                    <a:gs pos="30000">
                      <a:schemeClr val="tx1"/>
                    </a:gs>
                  </a:gsLst>
                  <a:lin ang="5400000" scaled="0"/>
                </a:gradFill>
              </a:rPr>
              <a:t>NLP </a:t>
            </a:r>
            <a:r>
              <a:rPr lang="en-US" sz="1600" dirty="0"/>
              <a:t>[Alonso and </a:t>
            </a:r>
            <a:r>
              <a:rPr lang="en-US" sz="1600" dirty="0" err="1"/>
              <a:t>Mizzaro</a:t>
            </a:r>
            <a:r>
              <a:rPr lang="en-US" sz="1600" dirty="0"/>
              <a:t>, 2009</a:t>
            </a:r>
            <a:r>
              <a:rPr lang="pl-PL" sz="1600" dirty="0"/>
              <a:t>]</a:t>
            </a:r>
          </a:p>
          <a:p>
            <a:pPr lvl="1"/>
            <a:r>
              <a:rPr lang="pl-PL" sz="2100" dirty="0" err="1">
                <a:gradFill>
                  <a:gsLst>
                    <a:gs pos="2917">
                      <a:schemeClr val="tx1"/>
                    </a:gs>
                    <a:gs pos="30000">
                      <a:schemeClr val="tx1"/>
                    </a:gs>
                  </a:gsLst>
                  <a:lin ang="5400000" scaled="0"/>
                </a:gradFill>
              </a:rPr>
              <a:t>Search</a:t>
            </a:r>
            <a:r>
              <a:rPr lang="pl-PL" sz="1600" dirty="0">
                <a:gradFill>
                  <a:gsLst>
                    <a:gs pos="2917">
                      <a:schemeClr val="tx1"/>
                    </a:gs>
                    <a:gs pos="30000">
                      <a:schemeClr val="tx1"/>
                    </a:gs>
                  </a:gsLst>
                  <a:lin ang="5400000" scaled="0"/>
                </a:gradFill>
              </a:rPr>
              <a:t> [</a:t>
            </a:r>
            <a:r>
              <a:rPr lang="en-US" sz="1600" dirty="0"/>
              <a:t>Kim, Collins-Thompson and </a:t>
            </a:r>
            <a:r>
              <a:rPr lang="en-US" sz="1600" dirty="0" err="1"/>
              <a:t>Teevan</a:t>
            </a:r>
            <a:r>
              <a:rPr lang="en-US" sz="1600" dirty="0"/>
              <a:t>, 2013</a:t>
            </a:r>
            <a:r>
              <a:rPr lang="pl-PL" sz="1600" dirty="0">
                <a:gradFill>
                  <a:gsLst>
                    <a:gs pos="2917">
                      <a:schemeClr val="tx1"/>
                    </a:gs>
                    <a:gs pos="30000">
                      <a:schemeClr val="tx1"/>
                    </a:gs>
                  </a:gsLst>
                  <a:lin ang="5400000" scaled="0"/>
                </a:gradFill>
              </a:rPr>
              <a:t>]</a:t>
            </a:r>
          </a:p>
          <a:p>
            <a:pPr lvl="1"/>
            <a:r>
              <a:rPr lang="pl-PL" sz="2100" dirty="0" err="1">
                <a:gradFill>
                  <a:gsLst>
                    <a:gs pos="2917">
                      <a:schemeClr val="tx1"/>
                    </a:gs>
                    <a:gs pos="30000">
                      <a:schemeClr val="tx1"/>
                    </a:gs>
                  </a:gsLst>
                  <a:lin ang="5400000" scaled="0"/>
                </a:gradFill>
              </a:rPr>
              <a:t>Social</a:t>
            </a:r>
            <a:r>
              <a:rPr lang="pl-PL" sz="1600" dirty="0">
                <a:gradFill>
                  <a:gsLst>
                    <a:gs pos="2917">
                      <a:schemeClr val="tx1"/>
                    </a:gs>
                    <a:gs pos="30000">
                      <a:schemeClr val="tx1"/>
                    </a:gs>
                  </a:gsLst>
                  <a:lin ang="5400000" scaled="0"/>
                </a:gradFill>
              </a:rPr>
              <a:t> [</a:t>
            </a:r>
            <a:r>
              <a:rPr lang="pl-PL" sz="1600" dirty="0" err="1">
                <a:gradFill>
                  <a:gsLst>
                    <a:gs pos="2917">
                      <a:schemeClr val="tx1"/>
                    </a:gs>
                    <a:gs pos="30000">
                      <a:schemeClr val="tx1"/>
                    </a:gs>
                  </a:gsLst>
                  <a:lin ang="5400000" scaled="0"/>
                </a:gradFill>
              </a:rPr>
              <a:t>Burgess</a:t>
            </a:r>
            <a:r>
              <a:rPr lang="pl-PL" sz="1600" dirty="0">
                <a:gradFill>
                  <a:gsLst>
                    <a:gs pos="2917">
                      <a:schemeClr val="tx1"/>
                    </a:gs>
                    <a:gs pos="30000">
                      <a:schemeClr val="tx1"/>
                    </a:gs>
                  </a:gsLst>
                  <a:lin ang="5400000" scaled="0"/>
                </a:gradFill>
              </a:rPr>
              <a:t>, </a:t>
            </a:r>
            <a:r>
              <a:rPr lang="pl-PL" sz="1600" dirty="0" err="1">
                <a:gradFill>
                  <a:gsLst>
                    <a:gs pos="2917">
                      <a:schemeClr val="tx1"/>
                    </a:gs>
                    <a:gs pos="30000">
                      <a:schemeClr val="tx1"/>
                    </a:gs>
                  </a:gsLst>
                  <a:lin ang="5400000" scaled="0"/>
                </a:gradFill>
              </a:rPr>
              <a:t>Mazzia</a:t>
            </a:r>
            <a:r>
              <a:rPr lang="pl-PL" sz="1600" dirty="0">
                <a:gradFill>
                  <a:gsLst>
                    <a:gs pos="2917">
                      <a:schemeClr val="tx1"/>
                    </a:gs>
                    <a:gs pos="30000">
                      <a:schemeClr val="tx1"/>
                    </a:gs>
                  </a:gsLst>
                  <a:lin ang="5400000" scaled="0"/>
                </a:gradFill>
              </a:rPr>
              <a:t>, </a:t>
            </a:r>
            <a:r>
              <a:rPr lang="pl-PL" sz="1600" dirty="0" err="1">
                <a:gradFill>
                  <a:gsLst>
                    <a:gs pos="2917">
                      <a:schemeClr val="tx1"/>
                    </a:gs>
                    <a:gs pos="30000">
                      <a:schemeClr val="tx1"/>
                    </a:gs>
                  </a:gsLst>
                  <a:lin ang="5400000" scaled="0"/>
                </a:gradFill>
              </a:rPr>
              <a:t>Adar</a:t>
            </a:r>
            <a:r>
              <a:rPr lang="pl-PL" sz="1600" dirty="0">
                <a:gradFill>
                  <a:gsLst>
                    <a:gs pos="2917">
                      <a:schemeClr val="tx1"/>
                    </a:gs>
                    <a:gs pos="30000">
                      <a:schemeClr val="tx1"/>
                    </a:gs>
                  </a:gsLst>
                  <a:lin ang="5400000" scaled="0"/>
                </a:gradFill>
              </a:rPr>
              <a:t>, </a:t>
            </a:r>
            <a:r>
              <a:rPr lang="pl-PL" sz="1600" dirty="0" err="1">
                <a:gradFill>
                  <a:gsLst>
                    <a:gs pos="2917">
                      <a:schemeClr val="tx1"/>
                    </a:gs>
                    <a:gs pos="30000">
                      <a:schemeClr val="tx1"/>
                    </a:gs>
                  </a:gsLst>
                  <a:lin ang="5400000" scaled="0"/>
                </a:gradFill>
              </a:rPr>
              <a:t>Cafarella</a:t>
            </a:r>
            <a:r>
              <a:rPr lang="pl-PL" sz="1600" dirty="0">
                <a:gradFill>
                  <a:gsLst>
                    <a:gs pos="2917">
                      <a:schemeClr val="tx1"/>
                    </a:gs>
                    <a:gs pos="30000">
                      <a:schemeClr val="tx1"/>
                    </a:gs>
                  </a:gsLst>
                  <a:lin ang="5400000" scaled="0"/>
                </a:gradFill>
              </a:rPr>
              <a:t>, 2013]</a:t>
            </a:r>
            <a:endParaRPr lang="en-US" sz="1600" dirty="0">
              <a:gradFill>
                <a:gsLst>
                  <a:gs pos="2917">
                    <a:schemeClr val="tx1"/>
                  </a:gs>
                  <a:gs pos="30000">
                    <a:schemeClr val="tx1"/>
                  </a:gs>
                </a:gsLst>
                <a:lin ang="5400000" scaled="0"/>
              </a:gradFill>
            </a:endParaRPr>
          </a:p>
          <a:p>
            <a:endParaRPr lang="en-US" sz="2100" dirty="0"/>
          </a:p>
          <a:p>
            <a:r>
              <a:rPr lang="en-US" sz="3000" dirty="0">
                <a:solidFill>
                  <a:schemeClr val="tx1"/>
                </a:solidFill>
              </a:rPr>
              <a:t>Advantages: </a:t>
            </a:r>
            <a:r>
              <a:rPr lang="en-US" sz="2500" dirty="0">
                <a:solidFill>
                  <a:schemeClr val="tx1"/>
                </a:solidFill>
              </a:rPr>
              <a:t>supply availability </a:t>
            </a:r>
            <a:r>
              <a:rPr lang="en-US" sz="1600" dirty="0">
                <a:solidFill>
                  <a:schemeClr val="tx1"/>
                </a:solidFill>
              </a:rPr>
              <a:t>[</a:t>
            </a:r>
            <a:r>
              <a:rPr lang="en-US" sz="1600" dirty="0" err="1">
                <a:solidFill>
                  <a:schemeClr val="tx1"/>
                </a:solidFill>
              </a:rPr>
              <a:t>Ipeirotis</a:t>
            </a:r>
            <a:r>
              <a:rPr lang="en-US" sz="1600" dirty="0">
                <a:solidFill>
                  <a:schemeClr val="tx1"/>
                </a:solidFill>
              </a:rPr>
              <a:t>, 2010]</a:t>
            </a:r>
            <a:r>
              <a:rPr lang="en-US" sz="2500" dirty="0">
                <a:solidFill>
                  <a:schemeClr val="tx1"/>
                </a:solidFill>
              </a:rPr>
              <a:t>, comparable performance to in-lab subjects </a:t>
            </a:r>
            <a:r>
              <a:rPr lang="en-US" sz="1600" dirty="0">
                <a:solidFill>
                  <a:schemeClr val="tx1"/>
                </a:solidFill>
              </a:rPr>
              <a:t>[</a:t>
            </a:r>
            <a:r>
              <a:rPr lang="en-US" sz="1600" dirty="0" err="1">
                <a:solidFill>
                  <a:schemeClr val="tx1"/>
                </a:solidFill>
              </a:rPr>
              <a:t>Paolacci</a:t>
            </a:r>
            <a:r>
              <a:rPr lang="en-US" sz="1600" dirty="0">
                <a:solidFill>
                  <a:schemeClr val="tx1"/>
                </a:solidFill>
              </a:rPr>
              <a:t>, Chandler, &amp; </a:t>
            </a:r>
            <a:r>
              <a:rPr lang="en-US" sz="1600" dirty="0" err="1">
                <a:solidFill>
                  <a:schemeClr val="tx1"/>
                </a:solidFill>
              </a:rPr>
              <a:t>Ipeirotis</a:t>
            </a:r>
            <a:r>
              <a:rPr lang="en-US" sz="1600" dirty="0">
                <a:solidFill>
                  <a:schemeClr val="tx1"/>
                </a:solidFill>
              </a:rPr>
              <a:t>, 2010]</a:t>
            </a:r>
            <a:r>
              <a:rPr lang="en-US" sz="2500" dirty="0">
                <a:solidFill>
                  <a:schemeClr val="tx1"/>
                </a:solidFill>
              </a:rPr>
              <a:t>, ease of use </a:t>
            </a:r>
            <a:r>
              <a:rPr lang="en-US" sz="1600" dirty="0">
                <a:solidFill>
                  <a:schemeClr val="tx1"/>
                </a:solidFill>
              </a:rPr>
              <a:t>[</a:t>
            </a:r>
            <a:r>
              <a:rPr lang="en-US" sz="1600" dirty="0" err="1">
                <a:solidFill>
                  <a:schemeClr val="tx1"/>
                </a:solidFill>
              </a:rPr>
              <a:t>Göritz</a:t>
            </a:r>
            <a:r>
              <a:rPr lang="en-US" sz="1600" dirty="0">
                <a:solidFill>
                  <a:schemeClr val="tx1"/>
                </a:solidFill>
              </a:rPr>
              <a:t>, Wolff, and Goldstein (2008)]</a:t>
            </a:r>
            <a:r>
              <a:rPr lang="en-US" sz="2500" dirty="0">
                <a:solidFill>
                  <a:schemeClr val="tx1"/>
                </a:solidFill>
              </a:rPr>
              <a:t> …</a:t>
            </a:r>
            <a:endParaRPr lang="en-US" sz="3000" dirty="0">
              <a:solidFill>
                <a:schemeClr val="tx1"/>
              </a:solidFill>
            </a:endParaRPr>
          </a:p>
        </p:txBody>
      </p:sp>
    </p:spTree>
    <p:extLst>
      <p:ext uri="{BB962C8B-B14F-4D97-AF65-F5344CB8AC3E}">
        <p14:creationId xmlns:p14="http://schemas.microsoft.com/office/powerpoint/2010/main" val="233469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Human computation for natural language text processing</a:t>
            </a:r>
          </a:p>
        </p:txBody>
      </p:sp>
      <p:sp>
        <p:nvSpPr>
          <p:cNvPr id="3" name="Content Placeholder 2"/>
          <p:cNvSpPr>
            <a:spLocks noGrp="1"/>
          </p:cNvSpPr>
          <p:nvPr>
            <p:ph idx="1"/>
          </p:nvPr>
        </p:nvSpPr>
        <p:spPr/>
        <p:txBody>
          <a:bodyPr>
            <a:normAutofit fontScale="92500"/>
          </a:bodyPr>
          <a:lstStyle/>
          <a:p>
            <a:r>
              <a:rPr lang="en-US" dirty="0"/>
              <a:t>Enough crowd workers can often match experts</a:t>
            </a:r>
          </a:p>
          <a:p>
            <a:r>
              <a:rPr lang="en-US" dirty="0"/>
              <a:t>Tasks:</a:t>
            </a:r>
          </a:p>
          <a:p>
            <a:pPr lvl="1"/>
            <a:r>
              <a:rPr lang="en-US" sz="2200" dirty="0"/>
              <a:t>Word similarity</a:t>
            </a:r>
          </a:p>
          <a:p>
            <a:pPr lvl="1"/>
            <a:r>
              <a:rPr lang="en-US" sz="2200" dirty="0"/>
              <a:t>Affect/sentiment recognition</a:t>
            </a:r>
          </a:p>
          <a:p>
            <a:pPr lvl="1"/>
            <a:r>
              <a:rPr lang="en-US" sz="2200" dirty="0"/>
              <a:t>Textual entailment (A implies B is most likely true)</a:t>
            </a:r>
          </a:p>
          <a:p>
            <a:pPr lvl="1"/>
            <a:r>
              <a:rPr lang="en-US" sz="2200" dirty="0"/>
              <a:t>Event temporal ordering</a:t>
            </a:r>
          </a:p>
          <a:p>
            <a:pPr lvl="1"/>
            <a:r>
              <a:rPr lang="en-US" sz="2200" dirty="0"/>
              <a:t>Reading difficulty </a:t>
            </a:r>
          </a:p>
          <a:p>
            <a:pPr lvl="1"/>
            <a:r>
              <a:rPr lang="en-US" sz="2200" dirty="0"/>
              <a:t>Peer evaluation in large online courses</a:t>
            </a:r>
          </a:p>
          <a:p>
            <a:r>
              <a:rPr lang="en-US" dirty="0"/>
              <a:t>High agreement between workers, gold standard</a:t>
            </a:r>
          </a:p>
        </p:txBody>
      </p:sp>
      <p:sp>
        <p:nvSpPr>
          <p:cNvPr id="4" name="TextBox 3"/>
          <p:cNvSpPr txBox="1"/>
          <p:nvPr/>
        </p:nvSpPr>
        <p:spPr>
          <a:xfrm>
            <a:off x="742829" y="5605717"/>
            <a:ext cx="7658342" cy="861774"/>
          </a:xfrm>
          <a:prstGeom prst="rect">
            <a:avLst/>
          </a:prstGeom>
          <a:noFill/>
        </p:spPr>
        <p:txBody>
          <a:bodyPr wrap="square" rtlCol="0">
            <a:spAutoFit/>
          </a:bodyPr>
          <a:lstStyle/>
          <a:p>
            <a:r>
              <a:rPr lang="en-US" sz="1600" dirty="0"/>
              <a:t>Example: R. Snow, B. O’Connor, D. </a:t>
            </a:r>
            <a:r>
              <a:rPr lang="en-US" sz="1600" dirty="0" err="1"/>
              <a:t>Jurafsky</a:t>
            </a:r>
            <a:r>
              <a:rPr lang="en-US" sz="1600" dirty="0"/>
              <a:t>, and A. Y. Ng. “Cheap and Fast But is it Good?  Evaluating Non-Expert Annotations for Natural Language Tasks”. EMNLP-2008. </a:t>
            </a:r>
          </a:p>
          <a:p>
            <a:endParaRPr lang="en-US" dirty="0"/>
          </a:p>
        </p:txBody>
      </p:sp>
      <p:sp>
        <p:nvSpPr>
          <p:cNvPr id="5" name="Date Placeholder 4"/>
          <p:cNvSpPr>
            <a:spLocks noGrp="1"/>
          </p:cNvSpPr>
          <p:nvPr>
            <p:ph type="dt" sz="half" idx="10"/>
          </p:nvPr>
        </p:nvSpPr>
        <p:spPr/>
        <p:txBody>
          <a:bodyPr/>
          <a:lstStyle/>
          <a:p>
            <a:fld id="{5CBC7E87-2F76-F841-B979-30E8F49FC743}"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22</a:t>
            </a:fld>
            <a:endParaRPr lang="en-US"/>
          </a:p>
        </p:txBody>
      </p:sp>
    </p:spTree>
    <p:extLst>
      <p:ext uri="{BB962C8B-B14F-4D97-AF65-F5344CB8AC3E}">
        <p14:creationId xmlns:p14="http://schemas.microsoft.com/office/powerpoint/2010/main" val="77768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1 crowdsourcing task: estimating news media bias</a:t>
            </a:r>
            <a:br>
              <a:rPr lang="en-US" dirty="0"/>
            </a:br>
            <a:r>
              <a:rPr lang="en-US" sz="1600" dirty="0"/>
              <a:t>[Budak et al. Public Opinion Quarterly 2016]</a:t>
            </a:r>
          </a:p>
        </p:txBody>
      </p:sp>
      <p:sp>
        <p:nvSpPr>
          <p:cNvPr id="3" name="Content Placeholder 2"/>
          <p:cNvSpPr>
            <a:spLocks noGrp="1"/>
          </p:cNvSpPr>
          <p:nvPr>
            <p:ph idx="1"/>
          </p:nvPr>
        </p:nvSpPr>
        <p:spPr>
          <a:xfrm>
            <a:off x="457200" y="1600201"/>
            <a:ext cx="8229600" cy="2565438"/>
          </a:xfrm>
        </p:spPr>
        <p:txBody>
          <a:bodyPr>
            <a:normAutofit fontScale="62500" lnSpcReduction="20000"/>
          </a:bodyPr>
          <a:lstStyle/>
          <a:p>
            <a:r>
              <a:rPr lang="en-US" sz="2800" dirty="0">
                <a:solidFill>
                  <a:srgbClr val="800000"/>
                </a:solidFill>
              </a:rPr>
              <a:t>Goal</a:t>
            </a:r>
            <a:r>
              <a:rPr lang="en-US" sz="2800" dirty="0"/>
              <a:t>: </a:t>
            </a:r>
            <a:r>
              <a:rPr lang="en-US" sz="2500" dirty="0"/>
              <a:t>Understand and quantify U.S. news media bias</a:t>
            </a:r>
          </a:p>
          <a:p>
            <a:pPr lvl="1"/>
            <a:r>
              <a:rPr lang="en-US" sz="2300" dirty="0"/>
              <a:t>Prevalence…</a:t>
            </a:r>
          </a:p>
          <a:p>
            <a:pPr lvl="2"/>
            <a:r>
              <a:rPr lang="en-US" dirty="0"/>
              <a:t>What fraction of content is biased?</a:t>
            </a:r>
          </a:p>
          <a:p>
            <a:pPr lvl="2"/>
            <a:r>
              <a:rPr lang="en-US" dirty="0"/>
              <a:t>Is media slant only seen in op-eds, or does it creep into descriptive news?</a:t>
            </a:r>
          </a:p>
          <a:p>
            <a:endParaRPr lang="en-US" sz="300" dirty="0"/>
          </a:p>
          <a:p>
            <a:pPr lvl="1"/>
            <a:r>
              <a:rPr lang="en-US" sz="2300" dirty="0"/>
              <a:t>Form…</a:t>
            </a:r>
          </a:p>
          <a:p>
            <a:pPr lvl="2"/>
            <a:r>
              <a:rPr lang="en-US" dirty="0"/>
              <a:t>Selective coverage?</a:t>
            </a:r>
          </a:p>
          <a:p>
            <a:pPr lvl="2"/>
            <a:r>
              <a:rPr lang="en-US" dirty="0"/>
              <a:t>Issue-specific slant?</a:t>
            </a:r>
          </a:p>
          <a:p>
            <a:pPr lvl="2"/>
            <a:endParaRPr lang="en-US" dirty="0"/>
          </a:p>
          <a:p>
            <a:r>
              <a:rPr lang="en-US" sz="2800" dirty="0">
                <a:solidFill>
                  <a:srgbClr val="800000"/>
                </a:solidFill>
              </a:rPr>
              <a:t>Approach</a:t>
            </a:r>
            <a:r>
              <a:rPr lang="en-US" sz="2800" dirty="0"/>
              <a:t>: </a:t>
            </a:r>
            <a:r>
              <a:rPr lang="en-US" sz="2500" dirty="0"/>
              <a:t>Investigate selection and framing of political issues in 15 major online U.S. news outlets through a combination of machine learning and crowdsourcing techniques</a:t>
            </a:r>
          </a:p>
          <a:p>
            <a:endParaRPr lang="en-US" dirty="0"/>
          </a:p>
          <a:p>
            <a:endParaRPr lang="en-US" dirty="0"/>
          </a:p>
        </p:txBody>
      </p:sp>
      <p:sp>
        <p:nvSpPr>
          <p:cNvPr id="5" name="Date Placeholder 4"/>
          <p:cNvSpPr>
            <a:spLocks noGrp="1"/>
          </p:cNvSpPr>
          <p:nvPr>
            <p:ph type="dt" sz="half" idx="10"/>
          </p:nvPr>
        </p:nvSpPr>
        <p:spPr/>
        <p:txBody>
          <a:bodyPr/>
          <a:lstStyle/>
          <a:p>
            <a:fld id="{F3BFBF3A-4098-AB4C-A5CC-AB876C765F20}"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23</a:t>
            </a:fld>
            <a:endParaRPr lang="en-US"/>
          </a:p>
        </p:txBody>
      </p:sp>
      <p:pic>
        <p:nvPicPr>
          <p:cNvPr id="8" name="Picture 7" descr="dailyKos_gu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88" y="4545902"/>
            <a:ext cx="3659537" cy="1770300"/>
          </a:xfrm>
          <a:prstGeom prst="rect">
            <a:avLst/>
          </a:prstGeom>
        </p:spPr>
      </p:pic>
      <p:pic>
        <p:nvPicPr>
          <p:cNvPr id="9" name="Picture 8" descr="breitbart_gun.png"/>
          <p:cNvPicPr>
            <a:picLocks noChangeAspect="1"/>
          </p:cNvPicPr>
          <p:nvPr/>
        </p:nvPicPr>
        <p:blipFill rotWithShape="1">
          <a:blip r:embed="rId4">
            <a:extLst>
              <a:ext uri="{28A0092B-C50C-407E-A947-70E740481C1C}">
                <a14:useLocalDpi xmlns:a14="http://schemas.microsoft.com/office/drawing/2010/main" val="0"/>
              </a:ext>
            </a:extLst>
          </a:blip>
          <a:srcRect r="25238"/>
          <a:stretch/>
        </p:blipFill>
        <p:spPr>
          <a:xfrm>
            <a:off x="4825264" y="4616705"/>
            <a:ext cx="4107004" cy="1699010"/>
          </a:xfrm>
          <a:prstGeom prst="rect">
            <a:avLst/>
          </a:prstGeom>
        </p:spPr>
      </p:pic>
      <p:sp>
        <p:nvSpPr>
          <p:cNvPr id="10" name="Rectangle 9"/>
          <p:cNvSpPr/>
          <p:nvPr/>
        </p:nvSpPr>
        <p:spPr bwMode="auto">
          <a:xfrm>
            <a:off x="4826999" y="4597550"/>
            <a:ext cx="4108694" cy="1666608"/>
          </a:xfrm>
          <a:prstGeom prst="rect">
            <a:avLst/>
          </a:prstGeom>
          <a:noFill/>
          <a:ln w="38100" cmpd="sng">
            <a:solidFill>
              <a:srgbClr val="66006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406" rIns="0" bIns="38406" numCol="1" rtlCol="0" anchor="ctr" anchorCtr="0" compatLnSpc="1">
            <a:prstTxWarp prst="textNoShape">
              <a:avLst/>
            </a:prstTxWarp>
          </a:bodyPr>
          <a:lstStyle/>
          <a:p>
            <a:pPr algn="ctr" defTabSz="767891" fontAlgn="base">
              <a:spcBef>
                <a:spcPct val="0"/>
              </a:spcBef>
              <a:spcAft>
                <a:spcPct val="0"/>
              </a:spcAft>
            </a:pPr>
            <a:endParaRPr lang="en-US" sz="1600" dirty="0">
              <a:solidFill>
                <a:srgbClr val="660066"/>
              </a:solidFill>
            </a:endParaRPr>
          </a:p>
        </p:txBody>
      </p:sp>
      <p:sp>
        <p:nvSpPr>
          <p:cNvPr id="11" name="Rectangle 10"/>
          <p:cNvSpPr/>
          <p:nvPr/>
        </p:nvSpPr>
        <p:spPr bwMode="auto">
          <a:xfrm>
            <a:off x="916558" y="4574567"/>
            <a:ext cx="3620476" cy="1666608"/>
          </a:xfrm>
          <a:prstGeom prst="rect">
            <a:avLst/>
          </a:prstGeom>
          <a:noFill/>
          <a:ln w="38100" cmpd="sng">
            <a:solidFill>
              <a:srgbClr val="66006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406" rIns="0" bIns="38406" numCol="1" rtlCol="0" anchor="ctr" anchorCtr="0" compatLnSpc="1">
            <a:prstTxWarp prst="textNoShape">
              <a:avLst/>
            </a:prstTxWarp>
          </a:bodyPr>
          <a:lstStyle/>
          <a:p>
            <a:pPr algn="ctr" defTabSz="767891" fontAlgn="base">
              <a:spcBef>
                <a:spcPct val="0"/>
              </a:spcBef>
              <a:spcAft>
                <a:spcPct val="0"/>
              </a:spcAft>
            </a:pPr>
            <a:endParaRPr lang="en-US" sz="1600" dirty="0">
              <a:solidFill>
                <a:srgbClr val="660066"/>
              </a:solidFill>
            </a:endParaRPr>
          </a:p>
        </p:txBody>
      </p:sp>
      <p:pic>
        <p:nvPicPr>
          <p:cNvPr id="12" name="Picture 11" descr="nytime_ho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844" y="4165638"/>
            <a:ext cx="3875726" cy="2155990"/>
          </a:xfrm>
          <a:prstGeom prst="rect">
            <a:avLst/>
          </a:prstGeom>
        </p:spPr>
      </p:pic>
      <p:sp>
        <p:nvSpPr>
          <p:cNvPr id="13" name="Rectangle 12"/>
          <p:cNvSpPr/>
          <p:nvPr/>
        </p:nvSpPr>
        <p:spPr bwMode="auto">
          <a:xfrm>
            <a:off x="919432" y="4195263"/>
            <a:ext cx="3850104" cy="2126366"/>
          </a:xfrm>
          <a:prstGeom prst="rect">
            <a:avLst/>
          </a:prstGeom>
          <a:noFill/>
          <a:ln w="38100" cmpd="sng">
            <a:solidFill>
              <a:srgbClr val="29282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406" rIns="0" bIns="38406" numCol="1" rtlCol="0" anchor="ctr" anchorCtr="0" compatLnSpc="1">
            <a:prstTxWarp prst="textNoShape">
              <a:avLst/>
            </a:prstTxWarp>
          </a:bodyPr>
          <a:lstStyle/>
          <a:p>
            <a:pPr algn="ctr" defTabSz="767891" fontAlgn="base">
              <a:spcBef>
                <a:spcPct val="0"/>
              </a:spcBef>
              <a:spcAft>
                <a:spcPct val="0"/>
              </a:spcAft>
            </a:pPr>
            <a:endParaRPr lang="en-US" sz="1600" dirty="0">
              <a:gradFill>
                <a:gsLst>
                  <a:gs pos="0">
                    <a:srgbClr val="FFFFFF"/>
                  </a:gs>
                  <a:gs pos="100000">
                    <a:srgbClr val="FFFFFF"/>
                  </a:gs>
                </a:gsLst>
                <a:lin ang="5400000" scaled="0"/>
              </a:gradFill>
            </a:endParaRPr>
          </a:p>
        </p:txBody>
      </p:sp>
      <p:pic>
        <p:nvPicPr>
          <p:cNvPr id="14" name="Picture 13" descr="fox_homepage.png"/>
          <p:cNvPicPr>
            <a:picLocks noChangeAspect="1"/>
          </p:cNvPicPr>
          <p:nvPr/>
        </p:nvPicPr>
        <p:blipFill rotWithShape="1">
          <a:blip r:embed="rId6">
            <a:extLst>
              <a:ext uri="{28A0092B-C50C-407E-A947-70E740481C1C}">
                <a14:useLocalDpi xmlns:a14="http://schemas.microsoft.com/office/drawing/2010/main" val="0"/>
              </a:ext>
            </a:extLst>
          </a:blip>
          <a:srcRect t="2" b="16539"/>
          <a:stretch/>
        </p:blipFill>
        <p:spPr>
          <a:xfrm>
            <a:off x="5430367" y="4186236"/>
            <a:ext cx="2635412" cy="2116236"/>
          </a:xfrm>
          <a:prstGeom prst="rect">
            <a:avLst/>
          </a:prstGeom>
        </p:spPr>
      </p:pic>
      <p:sp>
        <p:nvSpPr>
          <p:cNvPr id="15" name="Rectangle 14"/>
          <p:cNvSpPr/>
          <p:nvPr/>
        </p:nvSpPr>
        <p:spPr bwMode="auto">
          <a:xfrm>
            <a:off x="5416003" y="4191436"/>
            <a:ext cx="2672094" cy="2126366"/>
          </a:xfrm>
          <a:prstGeom prst="rect">
            <a:avLst/>
          </a:prstGeom>
          <a:noFill/>
          <a:ln w="38100" cmpd="sng">
            <a:solidFill>
              <a:srgbClr val="29282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406" rIns="0" bIns="38406" numCol="1" rtlCol="0" anchor="ctr" anchorCtr="0" compatLnSpc="1">
            <a:prstTxWarp prst="textNoShape">
              <a:avLst/>
            </a:prstTxWarp>
          </a:bodyPr>
          <a:lstStyle/>
          <a:p>
            <a:pPr algn="ctr" defTabSz="767891" fontAlgn="base">
              <a:spcBef>
                <a:spcPct val="0"/>
              </a:spcBef>
              <a:spcAft>
                <a:spcPct val="0"/>
              </a:spcAft>
            </a:pPr>
            <a:endParaRPr lang="en-US" sz="1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016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5" grpId="0" animBg="1"/>
      <p:bldP spid="1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96" y="291101"/>
            <a:ext cx="8741880" cy="899665"/>
          </a:xfrm>
        </p:spPr>
        <p:txBody>
          <a:bodyPr>
            <a:normAutofit fontScale="90000"/>
          </a:bodyPr>
          <a:lstStyle/>
          <a:p>
            <a:r>
              <a:rPr lang="en-US" sz="3600" dirty="0"/>
              <a:t>Example 1 crowdsourcing task: estimating news media bias</a:t>
            </a:r>
          </a:p>
        </p:txBody>
      </p:sp>
      <p:pic>
        <p:nvPicPr>
          <p:cNvPr id="8" name="Picture 7" descr="avgSlant_A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1" y="1340949"/>
            <a:ext cx="3904309" cy="5656610"/>
          </a:xfrm>
          <a:prstGeom prst="rect">
            <a:avLst/>
          </a:prstGeom>
        </p:spPr>
      </p:pic>
      <p:sp>
        <p:nvSpPr>
          <p:cNvPr id="17" name="Rectangle 16"/>
          <p:cNvSpPr/>
          <p:nvPr/>
        </p:nvSpPr>
        <p:spPr bwMode="auto">
          <a:xfrm>
            <a:off x="2499696" y="6436566"/>
            <a:ext cx="732668" cy="287340"/>
          </a:xfrm>
          <a:prstGeom prst="rect">
            <a:avLst/>
          </a:prstGeom>
          <a:noFill/>
          <a:ln w="28575"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406" rIns="0" bIns="38406" numCol="1" rtlCol="0" anchor="ctr" anchorCtr="0" compatLnSpc="1">
            <a:prstTxWarp prst="textNoShape">
              <a:avLst/>
            </a:prstTxWarp>
          </a:bodyPr>
          <a:lstStyle/>
          <a:p>
            <a:pPr algn="ctr" defTabSz="767891" fontAlgn="base">
              <a:spcBef>
                <a:spcPct val="0"/>
              </a:spcBef>
              <a:spcAft>
                <a:spcPct val="0"/>
              </a:spcAft>
            </a:pPr>
            <a:endParaRPr lang="en-US" sz="1600" dirty="0">
              <a:gradFill>
                <a:gsLst>
                  <a:gs pos="0">
                    <a:srgbClr val="FFFFFF"/>
                  </a:gs>
                  <a:gs pos="100000">
                    <a:srgbClr val="FFFFFF"/>
                  </a:gs>
                </a:gsLst>
                <a:lin ang="5400000" scaled="0"/>
              </a:gradFill>
            </a:endParaRPr>
          </a:p>
        </p:txBody>
      </p:sp>
      <p:cxnSp>
        <p:nvCxnSpPr>
          <p:cNvPr id="24" name="Straight Arrow Connector 23"/>
          <p:cNvCxnSpPr/>
          <p:nvPr/>
        </p:nvCxnSpPr>
        <p:spPr>
          <a:xfrm>
            <a:off x="172394" y="2030583"/>
            <a:ext cx="0" cy="3505626"/>
          </a:xfrm>
          <a:prstGeom prst="straightConnector1">
            <a:avLst/>
          </a:prstGeom>
          <a:ln w="1905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2741038" y="1509532"/>
            <a:ext cx="376398" cy="4520915"/>
          </a:xfrm>
          <a:prstGeom prst="rect">
            <a:avLst/>
          </a:prstGeom>
          <a:solidFill>
            <a:schemeClr val="accent1">
              <a:alpha val="3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406" rIns="0" bIns="38406" numCol="1" rtlCol="0" anchor="ctr" anchorCtr="0" compatLnSpc="1">
            <a:prstTxWarp prst="textNoShape">
              <a:avLst/>
            </a:prstTxWarp>
          </a:bodyPr>
          <a:lstStyle/>
          <a:p>
            <a:pPr algn="ctr" defTabSz="767891"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5" name="Rectangle 4"/>
          <p:cNvSpPr/>
          <p:nvPr/>
        </p:nvSpPr>
        <p:spPr>
          <a:xfrm>
            <a:off x="3404893" y="6405716"/>
            <a:ext cx="3509062" cy="329951"/>
          </a:xfrm>
          <a:prstGeom prst="rect">
            <a:avLst/>
          </a:prstGeom>
        </p:spPr>
        <p:txBody>
          <a:bodyPr wrap="none" lIns="75301" tIns="37650" rIns="75301" bIns="37650">
            <a:spAutoFit/>
          </a:bodyPr>
          <a:lstStyle/>
          <a:p>
            <a:pPr>
              <a:lnSpc>
                <a:spcPct val="90000"/>
              </a:lnSpc>
              <a:spcAft>
                <a:spcPts val="494"/>
              </a:spcAft>
            </a:pPr>
            <a:r>
              <a:rPr lang="en-US" dirty="0">
                <a:gradFill>
                  <a:gsLst>
                    <a:gs pos="2917">
                      <a:schemeClr val="tx1"/>
                    </a:gs>
                    <a:gs pos="30000">
                      <a:schemeClr val="tx1"/>
                    </a:gs>
                  </a:gsLst>
                  <a:lin ang="5400000" scaled="0"/>
                </a:gradFill>
                <a:sym typeface="Wingdings"/>
              </a:rPr>
              <a:t>     possible</a:t>
            </a:r>
            <a:r>
              <a:rPr lang="en-US" dirty="0">
                <a:gradFill>
                  <a:gsLst>
                    <a:gs pos="2917">
                      <a:schemeClr val="tx1"/>
                    </a:gs>
                    <a:gs pos="30000">
                      <a:schemeClr val="tx1"/>
                    </a:gs>
                  </a:gsLst>
                  <a:lin ang="5400000" scaled="0"/>
                </a:gradFill>
              </a:rPr>
              <a:t> values between [-1,1]</a:t>
            </a:r>
          </a:p>
        </p:txBody>
      </p:sp>
      <p:sp>
        <p:nvSpPr>
          <p:cNvPr id="28" name="Rectangle 27"/>
          <p:cNvSpPr/>
          <p:nvPr/>
        </p:nvSpPr>
        <p:spPr bwMode="auto">
          <a:xfrm>
            <a:off x="2051472" y="6053430"/>
            <a:ext cx="1623365" cy="32183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406" rIns="0" bIns="38406" numCol="1" rtlCol="0" anchor="ctr" anchorCtr="0" compatLnSpc="1">
            <a:prstTxWarp prst="textNoShape">
              <a:avLst/>
            </a:prstTxWarp>
          </a:bodyPr>
          <a:lstStyle/>
          <a:p>
            <a:pPr algn="ctr" defTabSz="767891" fontAlgn="base">
              <a:spcBef>
                <a:spcPct val="0"/>
              </a:spcBef>
              <a:spcAft>
                <a:spcPct val="0"/>
              </a:spcAft>
            </a:pPr>
            <a:endParaRPr lang="en-US" sz="1600" dirty="0">
              <a:gradFill>
                <a:gsLst>
                  <a:gs pos="0">
                    <a:srgbClr val="FFFFFF"/>
                  </a:gs>
                  <a:gs pos="100000">
                    <a:srgbClr val="FFFFFF"/>
                  </a:gs>
                </a:gsLst>
                <a:lin ang="5400000" scaled="0"/>
              </a:gradFill>
            </a:endParaRPr>
          </a:p>
        </p:txBody>
      </p:sp>
      <p:pic>
        <p:nvPicPr>
          <p:cNvPr id="18" name="Picture 17" descr="fairResults_Al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457" y="1965585"/>
            <a:ext cx="3631244" cy="3631244"/>
          </a:xfrm>
          <a:prstGeom prst="rect">
            <a:avLst/>
          </a:prstGeom>
        </p:spPr>
      </p:pic>
    </p:spTree>
    <p:extLst>
      <p:ext uri="{BB962C8B-B14F-4D97-AF65-F5344CB8AC3E}">
        <p14:creationId xmlns:p14="http://schemas.microsoft.com/office/powerpoint/2010/main" val="415696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5" grpId="0"/>
      <p:bldP spid="5" grpId="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sz="3300" dirty="0"/>
              <a:t>Example 2 crowdsourcing task: estimating inefficiencies in the charitable giving marketplace</a:t>
            </a:r>
            <a:br>
              <a:rPr lang="en-US" dirty="0"/>
            </a:br>
            <a:r>
              <a:rPr lang="en-US" sz="1600" dirty="0"/>
              <a:t>[Budak et al.. ICWSM 2016]</a:t>
            </a:r>
          </a:p>
        </p:txBody>
      </p:sp>
      <p:sp>
        <p:nvSpPr>
          <p:cNvPr id="3" name="Content Placeholder 2"/>
          <p:cNvSpPr>
            <a:spLocks noGrp="1"/>
          </p:cNvSpPr>
          <p:nvPr>
            <p:ph idx="1"/>
          </p:nvPr>
        </p:nvSpPr>
        <p:spPr/>
        <p:txBody>
          <a:bodyPr>
            <a:normAutofit/>
          </a:bodyPr>
          <a:lstStyle/>
          <a:p>
            <a:r>
              <a:rPr lang="en-US" sz="2600" dirty="0"/>
              <a:t>How efficient/inefficient is the current (200 Billion dollars/year)charity marketplace? How many more dollars would be used directly on charitable causes if donors were to opt for better run organizations with lower overhead?</a:t>
            </a:r>
          </a:p>
          <a:p>
            <a:r>
              <a:rPr lang="en-US" sz="2600" dirty="0"/>
              <a:t>Need to first understand which charities are good substitutes for each other. We rely on human judgment</a:t>
            </a:r>
          </a:p>
          <a:p>
            <a:endParaRPr lang="en-US" dirty="0"/>
          </a:p>
          <a:p>
            <a:endParaRPr lang="en-US" dirty="0"/>
          </a:p>
        </p:txBody>
      </p:sp>
      <p:sp>
        <p:nvSpPr>
          <p:cNvPr id="5" name="Date Placeholder 4"/>
          <p:cNvSpPr>
            <a:spLocks noGrp="1"/>
          </p:cNvSpPr>
          <p:nvPr>
            <p:ph type="dt" sz="half" idx="10"/>
          </p:nvPr>
        </p:nvSpPr>
        <p:spPr/>
        <p:txBody>
          <a:bodyPr/>
          <a:lstStyle/>
          <a:p>
            <a:fld id="{F3BFBF3A-4098-AB4C-A5CC-AB876C765F20}"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25</a:t>
            </a:fld>
            <a:endParaRPr lang="en-US"/>
          </a:p>
        </p:txBody>
      </p:sp>
      <p:pic>
        <p:nvPicPr>
          <p:cNvPr id="16" name="Picture 15" descr="mturkSimilar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134" y="2339764"/>
            <a:ext cx="5048532" cy="3786399"/>
          </a:xfrm>
          <a:prstGeom prst="rect">
            <a:avLst/>
          </a:prstGeom>
        </p:spPr>
      </p:pic>
    </p:spTree>
    <p:extLst>
      <p:ext uri="{BB962C8B-B14F-4D97-AF65-F5344CB8AC3E}">
        <p14:creationId xmlns:p14="http://schemas.microsoft.com/office/powerpoint/2010/main" val="287461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Example 3 task: Human classification, recognizing and clustering galaxies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3"/>
          <a:srcRect l="14872" t="13850" r="19093" b="6712"/>
          <a:stretch/>
        </p:blipFill>
        <p:spPr>
          <a:xfrm>
            <a:off x="956321" y="1825625"/>
            <a:ext cx="6839148" cy="4422143"/>
          </a:xfrm>
          <a:prstGeom prst="rect">
            <a:avLst/>
          </a:prstGeom>
        </p:spPr>
      </p:pic>
      <p:sp>
        <p:nvSpPr>
          <p:cNvPr id="5" name="TextBox 4"/>
          <p:cNvSpPr txBox="1"/>
          <p:nvPr/>
        </p:nvSpPr>
        <p:spPr>
          <a:xfrm>
            <a:off x="3262183" y="6228815"/>
            <a:ext cx="2752035" cy="307777"/>
          </a:xfrm>
          <a:prstGeom prst="rect">
            <a:avLst/>
          </a:prstGeom>
          <a:noFill/>
        </p:spPr>
        <p:txBody>
          <a:bodyPr wrap="none" rtlCol="0">
            <a:spAutoFit/>
          </a:bodyPr>
          <a:lstStyle/>
          <a:p>
            <a:r>
              <a:rPr lang="en-US" sz="1400" dirty="0"/>
              <a:t>Source: http://www.galaxyzoo.org/</a:t>
            </a:r>
          </a:p>
        </p:txBody>
      </p:sp>
      <p:sp>
        <p:nvSpPr>
          <p:cNvPr id="6" name="Date Placeholder 5"/>
          <p:cNvSpPr>
            <a:spLocks noGrp="1"/>
          </p:cNvSpPr>
          <p:nvPr>
            <p:ph type="dt" sz="half" idx="10"/>
          </p:nvPr>
        </p:nvSpPr>
        <p:spPr/>
        <p:txBody>
          <a:bodyPr/>
          <a:lstStyle/>
          <a:p>
            <a:fld id="{1550C94D-4DC5-A748-B72D-9C7D71B8FE68}" type="datetime1">
              <a:rPr lang="en-US" smtClean="0"/>
              <a:t>9/22/22</a:t>
            </a:fld>
            <a:endParaRPr lang="en-US"/>
          </a:p>
        </p:txBody>
      </p:sp>
      <p:sp>
        <p:nvSpPr>
          <p:cNvPr id="8" name="Slide Number Placeholder 7"/>
          <p:cNvSpPr>
            <a:spLocks noGrp="1"/>
          </p:cNvSpPr>
          <p:nvPr>
            <p:ph type="sldNum" sz="quarter" idx="12"/>
          </p:nvPr>
        </p:nvSpPr>
        <p:spPr/>
        <p:txBody>
          <a:bodyPr/>
          <a:lstStyle/>
          <a:p>
            <a:fld id="{D6819623-88F3-4C49-9623-F9B53F0624B0}" type="slidenum">
              <a:rPr lang="en-US" smtClean="0"/>
              <a:t>26</a:t>
            </a:fld>
            <a:endParaRPr lang="en-US"/>
          </a:p>
        </p:txBody>
      </p:sp>
    </p:spTree>
    <p:extLst>
      <p:ext uri="{BB962C8B-B14F-4D97-AF65-F5344CB8AC3E}">
        <p14:creationId xmlns:p14="http://schemas.microsoft.com/office/powerpoint/2010/main" val="1380211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54" y="274638"/>
            <a:ext cx="8710246" cy="1143000"/>
          </a:xfrm>
        </p:spPr>
        <p:txBody>
          <a:bodyPr>
            <a:noAutofit/>
          </a:bodyPr>
          <a:lstStyle/>
          <a:p>
            <a:r>
              <a:rPr lang="en-US" sz="3600" dirty="0"/>
              <a:t>How likely is a certain type of disk galaxy to have a bar as a function of other properties?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28721" t="45522" r="34441" b="4764"/>
          <a:stretch/>
        </p:blipFill>
        <p:spPr>
          <a:xfrm>
            <a:off x="1661580" y="2104693"/>
            <a:ext cx="5613990" cy="4072270"/>
          </a:xfrm>
          <a:prstGeom prst="rect">
            <a:avLst/>
          </a:prstGeom>
        </p:spPr>
      </p:pic>
      <p:sp>
        <p:nvSpPr>
          <p:cNvPr id="5" name="Date Placeholder 4"/>
          <p:cNvSpPr>
            <a:spLocks noGrp="1"/>
          </p:cNvSpPr>
          <p:nvPr>
            <p:ph type="dt" sz="half" idx="10"/>
          </p:nvPr>
        </p:nvSpPr>
        <p:spPr/>
        <p:txBody>
          <a:bodyPr/>
          <a:lstStyle/>
          <a:p>
            <a:fld id="{84BA4CCD-C5BA-E54C-BCF6-A19C6D145963}"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27</a:t>
            </a:fld>
            <a:endParaRPr lang="en-US"/>
          </a:p>
        </p:txBody>
      </p:sp>
    </p:spTree>
    <p:extLst>
      <p:ext uri="{BB962C8B-B14F-4D97-AF65-F5344CB8AC3E}">
        <p14:creationId xmlns:p14="http://schemas.microsoft.com/office/powerpoint/2010/main" val="640332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Observed: strong correlation in galaxy color </a:t>
            </a:r>
            <a:r>
              <a:rPr lang="en-US" sz="2800" dirty="0" err="1"/>
              <a:t>vs</a:t>
            </a:r>
            <a:r>
              <a:rPr lang="en-US" sz="2800" dirty="0"/>
              <a:t> bar fraction</a:t>
            </a:r>
            <a:br>
              <a:rPr lang="en-US" sz="1600" dirty="0"/>
            </a:br>
            <a:r>
              <a:rPr lang="en-US" sz="2400" dirty="0"/>
              <a:t>Redder disk galaxies are much more likely to have bars identified by GZ2 users than bluer disk galaxies.</a:t>
            </a:r>
          </a:p>
        </p:txBody>
      </p:sp>
      <p:pic>
        <p:nvPicPr>
          <p:cNvPr id="4" name="Picture 3"/>
          <p:cNvPicPr>
            <a:picLocks noChangeAspect="1"/>
          </p:cNvPicPr>
          <p:nvPr/>
        </p:nvPicPr>
        <p:blipFill rotWithShape="1">
          <a:blip r:embed="rId3"/>
          <a:srcRect l="29209" t="35657" r="35140" b="5544"/>
          <a:stretch/>
        </p:blipFill>
        <p:spPr>
          <a:xfrm>
            <a:off x="1855381" y="1690689"/>
            <a:ext cx="5433237" cy="4816549"/>
          </a:xfrm>
          <a:prstGeom prst="rect">
            <a:avLst/>
          </a:prstGeom>
        </p:spPr>
      </p:pic>
      <p:sp>
        <p:nvSpPr>
          <p:cNvPr id="5" name="Explosion 1 4"/>
          <p:cNvSpPr/>
          <p:nvPr/>
        </p:nvSpPr>
        <p:spPr>
          <a:xfrm>
            <a:off x="3304309" y="2545773"/>
            <a:ext cx="3158836" cy="271202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of this is based on human data mining</a:t>
            </a:r>
          </a:p>
        </p:txBody>
      </p:sp>
      <p:sp>
        <p:nvSpPr>
          <p:cNvPr id="6" name="Date Placeholder 5"/>
          <p:cNvSpPr>
            <a:spLocks noGrp="1"/>
          </p:cNvSpPr>
          <p:nvPr>
            <p:ph type="dt" sz="half" idx="10"/>
          </p:nvPr>
        </p:nvSpPr>
        <p:spPr/>
        <p:txBody>
          <a:bodyPr/>
          <a:lstStyle/>
          <a:p>
            <a:fld id="{3F069363-5E16-FA48-9CB5-2DAE5B79D7A3}" type="datetime1">
              <a:rPr lang="en-US" smtClean="0"/>
              <a:t>9/22/22</a:t>
            </a:fld>
            <a:endParaRPr lang="en-US"/>
          </a:p>
        </p:txBody>
      </p:sp>
      <p:sp>
        <p:nvSpPr>
          <p:cNvPr id="8" name="Slide Number Placeholder 7"/>
          <p:cNvSpPr>
            <a:spLocks noGrp="1"/>
          </p:cNvSpPr>
          <p:nvPr>
            <p:ph type="sldNum" sz="quarter" idx="12"/>
          </p:nvPr>
        </p:nvSpPr>
        <p:spPr/>
        <p:txBody>
          <a:bodyPr/>
          <a:lstStyle/>
          <a:p>
            <a:fld id="{D6819623-88F3-4C49-9623-F9B53F0624B0}" type="slidenum">
              <a:rPr lang="en-US" smtClean="0"/>
              <a:t>28</a:t>
            </a:fld>
            <a:endParaRPr lang="en-US"/>
          </a:p>
        </p:txBody>
      </p:sp>
    </p:spTree>
    <p:extLst>
      <p:ext uri="{BB962C8B-B14F-4D97-AF65-F5344CB8AC3E}">
        <p14:creationId xmlns:p14="http://schemas.microsoft.com/office/powerpoint/2010/main" val="35161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quite a new idea</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43820" t="14552" r="10390" b="8142"/>
          <a:stretch/>
        </p:blipFill>
        <p:spPr>
          <a:xfrm>
            <a:off x="2809501" y="1690689"/>
            <a:ext cx="3524998" cy="4260272"/>
          </a:xfrm>
          <a:prstGeom prst="rect">
            <a:avLst/>
          </a:prstGeom>
        </p:spPr>
      </p:pic>
      <p:sp>
        <p:nvSpPr>
          <p:cNvPr id="5" name="Date Placeholder 4"/>
          <p:cNvSpPr>
            <a:spLocks noGrp="1"/>
          </p:cNvSpPr>
          <p:nvPr>
            <p:ph type="dt" sz="half" idx="10"/>
          </p:nvPr>
        </p:nvSpPr>
        <p:spPr/>
        <p:txBody>
          <a:bodyPr/>
          <a:lstStyle/>
          <a:p>
            <a:fld id="{C13F1586-0ACC-6643-9DFD-F695EE72FABC}"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29</a:t>
            </a:fld>
            <a:endParaRPr lang="en-US"/>
          </a:p>
        </p:txBody>
      </p:sp>
    </p:spTree>
    <p:extLst>
      <p:ext uri="{BB962C8B-B14F-4D97-AF65-F5344CB8AC3E}">
        <p14:creationId xmlns:p14="http://schemas.microsoft.com/office/powerpoint/2010/main" val="268938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Big data: Which technologies will be critical for data gathering, manipulation, analysis?</a:t>
            </a:r>
          </a:p>
        </p:txBody>
      </p:sp>
      <p:sp>
        <p:nvSpPr>
          <p:cNvPr id="3" name="Content Placeholder 2"/>
          <p:cNvSpPr>
            <a:spLocks noGrp="1"/>
          </p:cNvSpPr>
          <p:nvPr>
            <p:ph idx="1"/>
          </p:nvPr>
        </p:nvSpPr>
        <p:spPr/>
        <p:txBody>
          <a:bodyPr>
            <a:normAutofit fontScale="85000" lnSpcReduction="20000"/>
          </a:bodyPr>
          <a:lstStyle/>
          <a:p>
            <a:r>
              <a:rPr lang="en-US" dirty="0"/>
              <a:t>A/B testing, experimental data gathering</a:t>
            </a:r>
          </a:p>
          <a:p>
            <a:r>
              <a:rPr lang="en-US" dirty="0"/>
              <a:t>Crowdsourcing</a:t>
            </a:r>
          </a:p>
          <a:p>
            <a:r>
              <a:rPr lang="en-US" dirty="0"/>
              <a:t>Network analysis</a:t>
            </a:r>
          </a:p>
          <a:p>
            <a:r>
              <a:rPr lang="en-US" dirty="0"/>
              <a:t>Data fusion and integration</a:t>
            </a:r>
          </a:p>
          <a:p>
            <a:r>
              <a:rPr lang="en-US" dirty="0"/>
              <a:t>Machine learning: classification</a:t>
            </a:r>
          </a:p>
          <a:p>
            <a:r>
              <a:rPr lang="en-US" dirty="0"/>
              <a:t>Natural language processing</a:t>
            </a:r>
          </a:p>
          <a:p>
            <a:r>
              <a:rPr lang="en-US" dirty="0"/>
              <a:t>Signal processing</a:t>
            </a:r>
          </a:p>
          <a:p>
            <a:r>
              <a:rPr lang="en-US" dirty="0"/>
              <a:t>Simulation</a:t>
            </a:r>
          </a:p>
          <a:p>
            <a:r>
              <a:rPr lang="en-US" dirty="0"/>
              <a:t>Time series analysis </a:t>
            </a:r>
          </a:p>
          <a:p>
            <a:r>
              <a:rPr lang="en-US" dirty="0"/>
              <a:t>Visualization</a:t>
            </a:r>
          </a:p>
          <a:p>
            <a:endParaRPr lang="en-US" dirty="0"/>
          </a:p>
        </p:txBody>
      </p:sp>
      <p:sp>
        <p:nvSpPr>
          <p:cNvPr id="4" name="TextBox 3"/>
          <p:cNvSpPr txBox="1"/>
          <p:nvPr/>
        </p:nvSpPr>
        <p:spPr>
          <a:xfrm>
            <a:off x="610237" y="6011817"/>
            <a:ext cx="7905113" cy="300082"/>
          </a:xfrm>
          <a:prstGeom prst="rect">
            <a:avLst/>
          </a:prstGeom>
          <a:noFill/>
        </p:spPr>
        <p:txBody>
          <a:bodyPr wrap="none" rtlCol="0">
            <a:spAutoFit/>
          </a:bodyPr>
          <a:lstStyle/>
          <a:p>
            <a:r>
              <a:rPr lang="en-US" sz="1350" dirty="0"/>
              <a:t>Source: </a:t>
            </a:r>
            <a:r>
              <a:rPr lang="en-US" sz="1350" dirty="0">
                <a:hlinkClick r:id="rId3"/>
              </a:rPr>
              <a:t>http://www.mckinsey.com/insights/business_technology/big_data_the_next_frontier_for_innovation</a:t>
            </a:r>
            <a:endParaRPr lang="en-US" sz="1350" dirty="0"/>
          </a:p>
        </p:txBody>
      </p:sp>
      <p:sp>
        <p:nvSpPr>
          <p:cNvPr id="5" name="Date Placeholder 4"/>
          <p:cNvSpPr>
            <a:spLocks noGrp="1"/>
          </p:cNvSpPr>
          <p:nvPr>
            <p:ph type="dt" sz="half" idx="10"/>
          </p:nvPr>
        </p:nvSpPr>
        <p:spPr/>
        <p:txBody>
          <a:bodyPr/>
          <a:lstStyle/>
          <a:p>
            <a:fld id="{EA2E4DFD-F87C-B949-B557-90D4FE5BFA0B}"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3</a:t>
            </a:fld>
            <a:endParaRPr lang="en-US"/>
          </a:p>
        </p:txBody>
      </p:sp>
    </p:spTree>
    <p:extLst>
      <p:ext uri="{BB962C8B-B14F-4D97-AF65-F5344CB8AC3E}">
        <p14:creationId xmlns:p14="http://schemas.microsoft.com/office/powerpoint/2010/main" val="178932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19982"/>
            <a:ext cx="8943974" cy="1325563"/>
          </a:xfrm>
        </p:spPr>
        <p:txBody>
          <a:bodyPr>
            <a:normAutofit fontScale="90000"/>
          </a:bodyPr>
          <a:lstStyle/>
          <a:p>
            <a:r>
              <a:rPr lang="en-US" sz="3600" dirty="0"/>
              <a:t>What are some challenges in using human computation for data manipulation and analytics?</a:t>
            </a:r>
          </a:p>
        </p:txBody>
      </p:sp>
      <p:sp>
        <p:nvSpPr>
          <p:cNvPr id="3" name="Content Placeholder 2"/>
          <p:cNvSpPr>
            <a:spLocks noGrp="1"/>
          </p:cNvSpPr>
          <p:nvPr>
            <p:ph idx="1"/>
          </p:nvPr>
        </p:nvSpPr>
        <p:spPr>
          <a:xfrm>
            <a:off x="457200" y="1745344"/>
            <a:ext cx="8229600" cy="4525963"/>
          </a:xfrm>
        </p:spPr>
        <p:txBody>
          <a:bodyPr>
            <a:normAutofit fontScale="85000" lnSpcReduction="10000"/>
          </a:bodyPr>
          <a:lstStyle/>
          <a:p>
            <a:r>
              <a:rPr lang="en-US" dirty="0"/>
              <a:t>Modeling and correcting for unreliable raters</a:t>
            </a:r>
          </a:p>
          <a:p>
            <a:r>
              <a:rPr lang="en-US" dirty="0"/>
              <a:t>Maximizing information gain for cost/budget</a:t>
            </a:r>
          </a:p>
          <a:p>
            <a:r>
              <a:rPr lang="en-US" dirty="0"/>
              <a:t>Speed: typically slow, plus time </a:t>
            </a:r>
            <a:r>
              <a:rPr lang="en-US" dirty="0" err="1"/>
              <a:t>vs</a:t>
            </a:r>
            <a:r>
              <a:rPr lang="en-US" dirty="0"/>
              <a:t> quality tradeoffs</a:t>
            </a:r>
          </a:p>
          <a:p>
            <a:r>
              <a:rPr lang="en-US" dirty="0"/>
              <a:t>Finding qualified raters for your task</a:t>
            </a:r>
          </a:p>
          <a:p>
            <a:pPr lvl="1"/>
            <a:r>
              <a:rPr lang="en-US" dirty="0"/>
              <a:t>May require extended training period or paying retainer</a:t>
            </a:r>
          </a:p>
          <a:p>
            <a:pPr lvl="1"/>
            <a:r>
              <a:rPr lang="en-US" dirty="0"/>
              <a:t>Expert crowds, higher cost</a:t>
            </a:r>
          </a:p>
          <a:p>
            <a:pPr lvl="1"/>
            <a:r>
              <a:rPr lang="en-US" dirty="0"/>
              <a:t>Lack of diversity in crowd</a:t>
            </a:r>
          </a:p>
          <a:p>
            <a:r>
              <a:rPr lang="en-US" dirty="0"/>
              <a:t>Running randomized experiments</a:t>
            </a:r>
          </a:p>
          <a:p>
            <a:r>
              <a:rPr lang="en-US" dirty="0"/>
              <a:t>Privacy and security</a:t>
            </a:r>
          </a:p>
          <a:p>
            <a:r>
              <a:rPr lang="en-US" dirty="0"/>
              <a:t>Ethics: low-cost labor</a:t>
            </a:r>
          </a:p>
          <a:p>
            <a:endParaRPr lang="en-US" dirty="0"/>
          </a:p>
          <a:p>
            <a:endParaRPr lang="en-US" dirty="0"/>
          </a:p>
        </p:txBody>
      </p:sp>
      <p:sp>
        <p:nvSpPr>
          <p:cNvPr id="4" name="Date Placeholder 3"/>
          <p:cNvSpPr>
            <a:spLocks noGrp="1"/>
          </p:cNvSpPr>
          <p:nvPr>
            <p:ph type="dt" sz="half" idx="10"/>
          </p:nvPr>
        </p:nvSpPr>
        <p:spPr/>
        <p:txBody>
          <a:bodyPr/>
          <a:lstStyle/>
          <a:p>
            <a:fld id="{CF221DA5-A13C-9845-BD80-9FB51562F3C7}" type="datetime1">
              <a:rPr lang="en-US" smtClean="0"/>
              <a:t>9/22/22</a:t>
            </a:fld>
            <a:endParaRPr lang="en-US"/>
          </a:p>
        </p:txBody>
      </p:sp>
      <p:sp>
        <p:nvSpPr>
          <p:cNvPr id="6" name="Slide Number Placeholder 5"/>
          <p:cNvSpPr>
            <a:spLocks noGrp="1"/>
          </p:cNvSpPr>
          <p:nvPr>
            <p:ph type="sldNum" sz="quarter" idx="12"/>
          </p:nvPr>
        </p:nvSpPr>
        <p:spPr/>
        <p:txBody>
          <a:bodyPr/>
          <a:lstStyle/>
          <a:p>
            <a:fld id="{D6819623-88F3-4C49-9623-F9B53F0624B0}" type="slidenum">
              <a:rPr lang="en-US" smtClean="0"/>
              <a:t>30</a:t>
            </a:fld>
            <a:endParaRPr lang="en-US"/>
          </a:p>
        </p:txBody>
      </p:sp>
    </p:spTree>
    <p:extLst>
      <p:ext uri="{BB962C8B-B14F-4D97-AF65-F5344CB8AC3E}">
        <p14:creationId xmlns:p14="http://schemas.microsoft.com/office/powerpoint/2010/main" val="13897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Simple </a:t>
            </a:r>
            <a:r>
              <a:rPr lang="en-US" dirty="0" err="1"/>
              <a:t>Mturk</a:t>
            </a:r>
            <a:r>
              <a:rPr lang="en-US" dirty="0"/>
              <a:t> Task</a:t>
            </a:r>
          </a:p>
        </p:txBody>
      </p:sp>
      <p:sp>
        <p:nvSpPr>
          <p:cNvPr id="3" name="Content Placeholder 2"/>
          <p:cNvSpPr>
            <a:spLocks noGrp="1"/>
          </p:cNvSpPr>
          <p:nvPr>
            <p:ph idx="1"/>
          </p:nvPr>
        </p:nvSpPr>
        <p:spPr/>
        <p:txBody>
          <a:bodyPr/>
          <a:lstStyle/>
          <a:p>
            <a:r>
              <a:rPr lang="en-US" dirty="0"/>
              <a:t>Let’s say we want to understand how deliberative comments in news forums are…</a:t>
            </a:r>
          </a:p>
          <a:p>
            <a:pPr marL="0" indent="0">
              <a:buNone/>
            </a:pPr>
            <a:endParaRPr lang="en-US" dirty="0"/>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31</a:t>
            </a:fld>
            <a:endParaRPr lang="en-US"/>
          </a:p>
        </p:txBody>
      </p:sp>
      <p:pic>
        <p:nvPicPr>
          <p:cNvPr id="6" name="Picture 5" descr="Screen Shot 2017-02-09 at 11.16.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0" y="2708275"/>
            <a:ext cx="6400800" cy="3822700"/>
          </a:xfrm>
          <a:prstGeom prst="rect">
            <a:avLst/>
          </a:prstGeom>
        </p:spPr>
      </p:pic>
    </p:spTree>
    <p:extLst>
      <p:ext uri="{BB962C8B-B14F-4D97-AF65-F5344CB8AC3E}">
        <p14:creationId xmlns:p14="http://schemas.microsoft.com/office/powerpoint/2010/main" val="3044957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Code books from communication theory</a:t>
            </a:r>
          </a:p>
        </p:txBody>
      </p:sp>
      <p:sp>
        <p:nvSpPr>
          <p:cNvPr id="3" name="Content Placeholder 2"/>
          <p:cNvSpPr>
            <a:spLocks noGrp="1"/>
          </p:cNvSpPr>
          <p:nvPr>
            <p:ph idx="1"/>
          </p:nvPr>
        </p:nvSpPr>
        <p:spPr/>
        <p:txBody>
          <a:bodyPr>
            <a:normAutofit fontScale="47500" lnSpcReduction="20000"/>
          </a:bodyPr>
          <a:lstStyle/>
          <a:p>
            <a:r>
              <a:rPr lang="en-US" dirty="0"/>
              <a:t>Level of Justification: indicate if the writer gives any reasons (arguments or evidence) for his/her opinion, and if they make a connection between those reasons and his/her opinion.</a:t>
            </a:r>
          </a:p>
          <a:p>
            <a:pPr lvl="1"/>
            <a:r>
              <a:rPr lang="en-US" dirty="0"/>
              <a:t>(0) No justification: A writer only expresses an opinion, but no reasons for that opinion are given.</a:t>
            </a:r>
          </a:p>
          <a:p>
            <a:pPr lvl="1"/>
            <a:r>
              <a:rPr lang="en-US" dirty="0"/>
              <a:t>(1) Inferior justification: The writer gives a reason (or reasons) to support their opinion, but no connection is made between the opinion and reason…</a:t>
            </a:r>
          </a:p>
          <a:p>
            <a:pPr lvl="1"/>
            <a:r>
              <a:rPr lang="en-US" dirty="0"/>
              <a:t>(2) Qualified justification:  The writer gives a reason (or reasons) to support their opinion and makes a connection for how that reason supports their opinion. …</a:t>
            </a:r>
          </a:p>
          <a:p>
            <a:r>
              <a:rPr lang="en-US" dirty="0"/>
              <a:t>Content of justifications: decide if the reason given (if, indeed, any were given) was one that appeals either to narrow group interests or to the common good - or to both.</a:t>
            </a:r>
          </a:p>
          <a:p>
            <a:pPr lvl="1"/>
            <a:r>
              <a:rPr lang="en-US" dirty="0"/>
              <a:t>No reasons were given or the reasons did not reference either specific group interests, the common good or common values.</a:t>
            </a:r>
          </a:p>
          <a:p>
            <a:pPr lvl="1"/>
            <a:r>
              <a:rPr lang="en-US" dirty="0"/>
              <a:t>Reasons related to specific group interests: The reasons given were in terms of benefiting a particular group or aligning with the values of a particular group.</a:t>
            </a:r>
          </a:p>
          <a:p>
            <a:pPr lvl="1"/>
            <a:r>
              <a:rPr lang="en-US" dirty="0"/>
              <a:t>Reasons related to common good or  common values: At least one of the reasons given is framed in terms of helping the common good (that is, everyone will benefit) or being in line with common values.</a:t>
            </a:r>
          </a:p>
          <a:p>
            <a:endParaRPr lang="en-US" dirty="0"/>
          </a:p>
          <a:p>
            <a:r>
              <a:rPr lang="en-US" dirty="0"/>
              <a:t>Constructive politics: this dimension concerns consensus building, or “constructive politics.” We capture this via two codes:</a:t>
            </a:r>
          </a:p>
          <a:p>
            <a:pPr lvl="1"/>
            <a:r>
              <a:rPr lang="en-US" dirty="0"/>
              <a:t>Positional: Writer is emphatic about their opinion. There is no attempt at compromise, reconciliation, or consensus building.</a:t>
            </a:r>
          </a:p>
          <a:p>
            <a:pPr lvl="1"/>
            <a:r>
              <a:rPr lang="en-US" dirty="0"/>
              <a:t>Constructive: The writer attempts to promote solutions or propositions that might be compromises or move toward agreement.</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32</a:t>
            </a:fld>
            <a:endParaRPr lang="en-US"/>
          </a:p>
        </p:txBody>
      </p:sp>
    </p:spTree>
    <p:extLst>
      <p:ext uri="{BB962C8B-B14F-4D97-AF65-F5344CB8AC3E}">
        <p14:creationId xmlns:p14="http://schemas.microsoft.com/office/powerpoint/2010/main" val="450099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385" y="2857500"/>
            <a:ext cx="8229600" cy="1143000"/>
          </a:xfrm>
        </p:spPr>
        <p:txBody>
          <a:bodyPr>
            <a:normAutofit fontScale="90000"/>
          </a:bodyPr>
          <a:lstStyle/>
          <a:p>
            <a:r>
              <a:rPr lang="en-US" dirty="0"/>
              <a:t>How to collect labels through Amazon Mechanical Turk</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33</a:t>
            </a:fld>
            <a:endParaRPr lang="en-US"/>
          </a:p>
        </p:txBody>
      </p:sp>
    </p:spTree>
    <p:extLst>
      <p:ext uri="{BB962C8B-B14F-4D97-AF65-F5344CB8AC3E}">
        <p14:creationId xmlns:p14="http://schemas.microsoft.com/office/powerpoint/2010/main" val="182274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Project Type</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34</a:t>
            </a:fld>
            <a:endParaRPr lang="en-US"/>
          </a:p>
        </p:txBody>
      </p:sp>
      <p:sp>
        <p:nvSpPr>
          <p:cNvPr id="9" name="Rounded Rectangle 8"/>
          <p:cNvSpPr/>
          <p:nvPr/>
        </p:nvSpPr>
        <p:spPr>
          <a:xfrm>
            <a:off x="108858" y="5624286"/>
            <a:ext cx="2481942" cy="381000"/>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C97CEB99-1535-8631-8222-3536A7949B1B}"/>
              </a:ext>
            </a:extLst>
          </p:cNvPr>
          <p:cNvPicPr>
            <a:picLocks noChangeAspect="1"/>
          </p:cNvPicPr>
          <p:nvPr/>
        </p:nvPicPr>
        <p:blipFill>
          <a:blip r:embed="rId3"/>
          <a:stretch>
            <a:fillRect/>
          </a:stretch>
        </p:blipFill>
        <p:spPr>
          <a:xfrm>
            <a:off x="457200" y="1282851"/>
            <a:ext cx="7772400" cy="4292297"/>
          </a:xfrm>
          <a:prstGeom prst="rect">
            <a:avLst/>
          </a:prstGeom>
        </p:spPr>
      </p:pic>
    </p:spTree>
    <p:extLst>
      <p:ext uri="{BB962C8B-B14F-4D97-AF65-F5344CB8AC3E}">
        <p14:creationId xmlns:p14="http://schemas.microsoft.com/office/powerpoint/2010/main" val="316497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project</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35</a:t>
            </a:fld>
            <a:endParaRPr lang="en-US"/>
          </a:p>
        </p:txBody>
      </p:sp>
      <p:pic>
        <p:nvPicPr>
          <p:cNvPr id="6" name="Picture 5" descr="Screen Shot 2017-02-05 at 3.24.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9144000" cy="3569541"/>
          </a:xfrm>
          <a:prstGeom prst="rect">
            <a:avLst/>
          </a:prstGeom>
        </p:spPr>
      </p:pic>
      <p:sp>
        <p:nvSpPr>
          <p:cNvPr id="7" name="Rounded Rectangle 6"/>
          <p:cNvSpPr/>
          <p:nvPr/>
        </p:nvSpPr>
        <p:spPr>
          <a:xfrm>
            <a:off x="21773" y="3283858"/>
            <a:ext cx="722084" cy="235857"/>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01601" y="3835404"/>
            <a:ext cx="722084" cy="235857"/>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27000" y="4423236"/>
            <a:ext cx="722084" cy="235857"/>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64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B1E4E-E265-8D4A-8E9F-200419C27060}"/>
              </a:ext>
            </a:extLst>
          </p:cNvPr>
          <p:cNvPicPr>
            <a:picLocks noChangeAspect="1"/>
          </p:cNvPicPr>
          <p:nvPr/>
        </p:nvPicPr>
        <p:blipFill>
          <a:blip r:embed="rId3"/>
          <a:stretch>
            <a:fillRect/>
          </a:stretch>
        </p:blipFill>
        <p:spPr>
          <a:xfrm>
            <a:off x="0" y="1608292"/>
            <a:ext cx="9144000" cy="3641416"/>
          </a:xfrm>
          <a:prstGeom prst="rect">
            <a:avLst/>
          </a:prstGeom>
        </p:spPr>
      </p:pic>
      <p:sp>
        <p:nvSpPr>
          <p:cNvPr id="2" name="Title 1"/>
          <p:cNvSpPr>
            <a:spLocks noGrp="1"/>
          </p:cNvSpPr>
          <p:nvPr>
            <p:ph type="title"/>
          </p:nvPr>
        </p:nvSpPr>
        <p:spPr/>
        <p:txBody>
          <a:bodyPr/>
          <a:lstStyle/>
          <a:p>
            <a:r>
              <a:rPr lang="en-US" dirty="0"/>
              <a:t>Creating your project</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36</a:t>
            </a:fld>
            <a:endParaRPr lang="en-US" dirty="0"/>
          </a:p>
        </p:txBody>
      </p:sp>
      <p:sp>
        <p:nvSpPr>
          <p:cNvPr id="7" name="Rounded Rectangle 6"/>
          <p:cNvSpPr/>
          <p:nvPr/>
        </p:nvSpPr>
        <p:spPr>
          <a:xfrm>
            <a:off x="457199" y="2031025"/>
            <a:ext cx="2344615" cy="428167"/>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74784" y="2554519"/>
            <a:ext cx="1984828" cy="428167"/>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96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F995D-2258-054D-B7C6-E1FA9A2254C8}"/>
              </a:ext>
            </a:extLst>
          </p:cNvPr>
          <p:cNvPicPr>
            <a:picLocks noChangeAspect="1"/>
          </p:cNvPicPr>
          <p:nvPr/>
        </p:nvPicPr>
        <p:blipFill>
          <a:blip r:embed="rId3"/>
          <a:stretch>
            <a:fillRect/>
          </a:stretch>
        </p:blipFill>
        <p:spPr>
          <a:xfrm>
            <a:off x="0" y="2013979"/>
            <a:ext cx="9144000" cy="2830042"/>
          </a:xfrm>
          <a:prstGeom prst="rect">
            <a:avLst/>
          </a:prstGeom>
        </p:spPr>
      </p:pic>
      <p:sp>
        <p:nvSpPr>
          <p:cNvPr id="2" name="Title 1"/>
          <p:cNvSpPr>
            <a:spLocks noGrp="1"/>
          </p:cNvSpPr>
          <p:nvPr>
            <p:ph type="title"/>
          </p:nvPr>
        </p:nvSpPr>
        <p:spPr/>
        <p:txBody>
          <a:bodyPr/>
          <a:lstStyle/>
          <a:p>
            <a:r>
              <a:rPr lang="en-US" dirty="0"/>
              <a:t>Creating your project</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37</a:t>
            </a:fld>
            <a:endParaRPr lang="en-US"/>
          </a:p>
        </p:txBody>
      </p:sp>
      <p:sp>
        <p:nvSpPr>
          <p:cNvPr id="8" name="Rounded Rectangle 7"/>
          <p:cNvSpPr/>
          <p:nvPr/>
        </p:nvSpPr>
        <p:spPr>
          <a:xfrm>
            <a:off x="23446" y="3109827"/>
            <a:ext cx="4103077" cy="591453"/>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19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project</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38</a:t>
            </a:fld>
            <a:endParaRPr lang="en-US"/>
          </a:p>
        </p:txBody>
      </p:sp>
      <p:pic>
        <p:nvPicPr>
          <p:cNvPr id="3" name="Picture 2">
            <a:extLst>
              <a:ext uri="{FF2B5EF4-FFF2-40B4-BE49-F238E27FC236}">
                <a16:creationId xmlns:a16="http://schemas.microsoft.com/office/drawing/2014/main" id="{A5EB9A05-2EFA-0D42-BB78-85665196FA1A}"/>
              </a:ext>
            </a:extLst>
          </p:cNvPr>
          <p:cNvPicPr>
            <a:picLocks noChangeAspect="1"/>
          </p:cNvPicPr>
          <p:nvPr/>
        </p:nvPicPr>
        <p:blipFill>
          <a:blip r:embed="rId3"/>
          <a:stretch>
            <a:fillRect/>
          </a:stretch>
        </p:blipFill>
        <p:spPr>
          <a:xfrm>
            <a:off x="0" y="1760497"/>
            <a:ext cx="9144000" cy="3337006"/>
          </a:xfrm>
          <a:prstGeom prst="rect">
            <a:avLst/>
          </a:prstGeom>
        </p:spPr>
      </p:pic>
    </p:spTree>
    <p:extLst>
      <p:ext uri="{BB962C8B-B14F-4D97-AF65-F5344CB8AC3E}">
        <p14:creationId xmlns:p14="http://schemas.microsoft.com/office/powerpoint/2010/main" val="2535379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FB27E-0260-2445-B607-B580B907A1E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5D124D3-902D-CF49-A030-ED9AF395DD59}"/>
              </a:ext>
            </a:extLst>
          </p:cNvPr>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a:extLst>
              <a:ext uri="{FF2B5EF4-FFF2-40B4-BE49-F238E27FC236}">
                <a16:creationId xmlns:a16="http://schemas.microsoft.com/office/drawing/2014/main" id="{EFBADF43-C2A5-C14B-9589-CBC567489772}"/>
              </a:ext>
            </a:extLst>
          </p:cNvPr>
          <p:cNvSpPr>
            <a:spLocks noGrp="1"/>
          </p:cNvSpPr>
          <p:nvPr>
            <p:ph type="sldNum" sz="quarter" idx="12"/>
          </p:nvPr>
        </p:nvSpPr>
        <p:spPr/>
        <p:txBody>
          <a:bodyPr/>
          <a:lstStyle/>
          <a:p>
            <a:fld id="{E6ACC605-09B8-7941-B222-904ABE92838B}" type="slidenum">
              <a:rPr lang="en-US" smtClean="0"/>
              <a:t>39</a:t>
            </a:fld>
            <a:endParaRPr lang="en-US"/>
          </a:p>
        </p:txBody>
      </p:sp>
      <p:pic>
        <p:nvPicPr>
          <p:cNvPr id="6" name="Picture 5">
            <a:extLst>
              <a:ext uri="{FF2B5EF4-FFF2-40B4-BE49-F238E27FC236}">
                <a16:creationId xmlns:a16="http://schemas.microsoft.com/office/drawing/2014/main" id="{4D70C13E-6743-0A46-8808-F9285C8A817A}"/>
              </a:ext>
            </a:extLst>
          </p:cNvPr>
          <p:cNvPicPr>
            <a:picLocks noChangeAspect="1"/>
          </p:cNvPicPr>
          <p:nvPr/>
        </p:nvPicPr>
        <p:blipFill>
          <a:blip r:embed="rId2"/>
          <a:stretch>
            <a:fillRect/>
          </a:stretch>
        </p:blipFill>
        <p:spPr>
          <a:xfrm>
            <a:off x="0" y="1497414"/>
            <a:ext cx="9144000" cy="3886618"/>
          </a:xfrm>
          <a:prstGeom prst="rect">
            <a:avLst/>
          </a:prstGeom>
        </p:spPr>
      </p:pic>
      <p:sp>
        <p:nvSpPr>
          <p:cNvPr id="7" name="Title 1">
            <a:extLst>
              <a:ext uri="{FF2B5EF4-FFF2-40B4-BE49-F238E27FC236}">
                <a16:creationId xmlns:a16="http://schemas.microsoft.com/office/drawing/2014/main" id="{F1B325DC-E5A6-3B4A-BAFC-F2F4582E04A9}"/>
              </a:ext>
            </a:extLst>
          </p:cNvPr>
          <p:cNvSpPr>
            <a:spLocks noGrp="1"/>
          </p:cNvSpPr>
          <p:nvPr>
            <p:ph type="title"/>
          </p:nvPr>
        </p:nvSpPr>
        <p:spPr>
          <a:xfrm>
            <a:off x="457200" y="274638"/>
            <a:ext cx="8229600" cy="1143000"/>
          </a:xfrm>
        </p:spPr>
        <p:txBody>
          <a:bodyPr/>
          <a:lstStyle/>
          <a:p>
            <a:r>
              <a:rPr lang="en-US" dirty="0"/>
              <a:t>Creating your project</a:t>
            </a:r>
          </a:p>
        </p:txBody>
      </p:sp>
    </p:spTree>
    <p:extLst>
      <p:ext uri="{BB962C8B-B14F-4D97-AF65-F5344CB8AC3E}">
        <p14:creationId xmlns:p14="http://schemas.microsoft.com/office/powerpoint/2010/main" val="3061020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068541" cy="1325563"/>
          </a:xfrm>
        </p:spPr>
        <p:txBody>
          <a:bodyPr>
            <a:normAutofit fontScale="90000"/>
          </a:bodyPr>
          <a:lstStyle/>
          <a:p>
            <a:r>
              <a:rPr lang="en-US" dirty="0"/>
              <a:t>Two new sources of large volumes of data processing:</a:t>
            </a:r>
          </a:p>
        </p:txBody>
      </p:sp>
      <p:sp>
        <p:nvSpPr>
          <p:cNvPr id="3" name="Content Placeholder 2"/>
          <p:cNvSpPr>
            <a:spLocks noGrp="1"/>
          </p:cNvSpPr>
          <p:nvPr>
            <p:ph idx="1"/>
          </p:nvPr>
        </p:nvSpPr>
        <p:spPr/>
        <p:txBody>
          <a:bodyPr>
            <a:normAutofit fontScale="77500" lnSpcReduction="20000"/>
          </a:bodyPr>
          <a:lstStyle/>
          <a:p>
            <a:r>
              <a:rPr lang="en-US" dirty="0">
                <a:solidFill>
                  <a:srgbClr val="800000"/>
                </a:solidFill>
              </a:rPr>
              <a:t>A/B testing, experimental data (web site optimization)</a:t>
            </a:r>
          </a:p>
          <a:p>
            <a:r>
              <a:rPr lang="en-US" dirty="0">
                <a:solidFill>
                  <a:srgbClr val="800000"/>
                </a:solidFill>
              </a:rPr>
              <a:t>Crowdsourcing and human computation</a:t>
            </a:r>
          </a:p>
          <a:p>
            <a:r>
              <a:rPr lang="en-US" dirty="0">
                <a:solidFill>
                  <a:srgbClr val="D9D9D9"/>
                </a:solidFill>
              </a:rPr>
              <a:t>Network analysis</a:t>
            </a:r>
          </a:p>
          <a:p>
            <a:r>
              <a:rPr lang="en-US" dirty="0">
                <a:solidFill>
                  <a:schemeClr val="bg1">
                    <a:lumMod val="85000"/>
                  </a:schemeClr>
                </a:solidFill>
              </a:rPr>
              <a:t>Data fusion and integration</a:t>
            </a:r>
          </a:p>
          <a:p>
            <a:r>
              <a:rPr lang="en-US" dirty="0">
                <a:solidFill>
                  <a:schemeClr val="bg1">
                    <a:lumMod val="85000"/>
                  </a:schemeClr>
                </a:solidFill>
              </a:rPr>
              <a:t>Genetic algorithms</a:t>
            </a:r>
          </a:p>
          <a:p>
            <a:r>
              <a:rPr lang="en-US" dirty="0">
                <a:solidFill>
                  <a:schemeClr val="bg1">
                    <a:lumMod val="85000"/>
                  </a:schemeClr>
                </a:solidFill>
              </a:rPr>
              <a:t>Machine learning</a:t>
            </a:r>
          </a:p>
          <a:p>
            <a:r>
              <a:rPr lang="en-US" dirty="0">
                <a:solidFill>
                  <a:schemeClr val="bg1">
                    <a:lumMod val="85000"/>
                  </a:schemeClr>
                </a:solidFill>
              </a:rPr>
              <a:t>Natural language processing</a:t>
            </a:r>
          </a:p>
          <a:p>
            <a:r>
              <a:rPr lang="en-US" dirty="0">
                <a:solidFill>
                  <a:schemeClr val="bg1">
                    <a:lumMod val="85000"/>
                  </a:schemeClr>
                </a:solidFill>
              </a:rPr>
              <a:t>Signal processing</a:t>
            </a:r>
          </a:p>
          <a:p>
            <a:r>
              <a:rPr lang="en-US" dirty="0">
                <a:solidFill>
                  <a:schemeClr val="bg1">
                    <a:lumMod val="85000"/>
                  </a:schemeClr>
                </a:solidFill>
              </a:rPr>
              <a:t>Simulation</a:t>
            </a:r>
          </a:p>
          <a:p>
            <a:r>
              <a:rPr lang="en-US" dirty="0">
                <a:solidFill>
                  <a:schemeClr val="bg1">
                    <a:lumMod val="85000"/>
                  </a:schemeClr>
                </a:solidFill>
              </a:rPr>
              <a:t>Time series analysis </a:t>
            </a:r>
          </a:p>
          <a:p>
            <a:r>
              <a:rPr lang="en-US" dirty="0">
                <a:solidFill>
                  <a:schemeClr val="bg1">
                    <a:lumMod val="85000"/>
                  </a:schemeClr>
                </a:solidFill>
              </a:rPr>
              <a:t>Visualization</a:t>
            </a:r>
          </a:p>
          <a:p>
            <a:endParaRPr lang="en-US" dirty="0"/>
          </a:p>
        </p:txBody>
      </p:sp>
      <p:sp>
        <p:nvSpPr>
          <p:cNvPr id="4" name="Date Placeholder 3"/>
          <p:cNvSpPr>
            <a:spLocks noGrp="1"/>
          </p:cNvSpPr>
          <p:nvPr>
            <p:ph type="dt" sz="half" idx="10"/>
          </p:nvPr>
        </p:nvSpPr>
        <p:spPr/>
        <p:txBody>
          <a:bodyPr/>
          <a:lstStyle/>
          <a:p>
            <a:fld id="{90854EBA-E92B-B440-B296-ECC8AC3EFBD7}" type="datetime1">
              <a:rPr lang="en-US" smtClean="0"/>
              <a:t>9/22/22</a:t>
            </a:fld>
            <a:endParaRPr lang="en-US"/>
          </a:p>
        </p:txBody>
      </p:sp>
      <p:sp>
        <p:nvSpPr>
          <p:cNvPr id="6" name="Slide Number Placeholder 5"/>
          <p:cNvSpPr>
            <a:spLocks noGrp="1"/>
          </p:cNvSpPr>
          <p:nvPr>
            <p:ph type="sldNum" sz="quarter" idx="12"/>
          </p:nvPr>
        </p:nvSpPr>
        <p:spPr/>
        <p:txBody>
          <a:bodyPr/>
          <a:lstStyle/>
          <a:p>
            <a:fld id="{D6819623-88F3-4C49-9623-F9B53F0624B0}" type="slidenum">
              <a:rPr lang="en-US" smtClean="0"/>
              <a:t>4</a:t>
            </a:fld>
            <a:endParaRPr lang="en-US"/>
          </a:p>
        </p:txBody>
      </p:sp>
    </p:spTree>
    <p:extLst>
      <p:ext uri="{BB962C8B-B14F-4D97-AF65-F5344CB8AC3E}">
        <p14:creationId xmlns:p14="http://schemas.microsoft.com/office/powerpoint/2010/main" val="4052976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project - Design</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40</a:t>
            </a:fld>
            <a:endParaRPr lang="en-US"/>
          </a:p>
        </p:txBody>
      </p:sp>
      <p:sp>
        <p:nvSpPr>
          <p:cNvPr id="7" name="TextBox 6"/>
          <p:cNvSpPr txBox="1"/>
          <p:nvPr/>
        </p:nvSpPr>
        <p:spPr>
          <a:xfrm>
            <a:off x="444042" y="1417638"/>
            <a:ext cx="8675004" cy="646331"/>
          </a:xfrm>
          <a:prstGeom prst="rect">
            <a:avLst/>
          </a:prstGeom>
          <a:noFill/>
        </p:spPr>
        <p:txBody>
          <a:bodyPr wrap="none" rtlCol="0">
            <a:spAutoFit/>
          </a:bodyPr>
          <a:lstStyle/>
          <a:p>
            <a:r>
              <a:rPr lang="en-US" dirty="0"/>
              <a:t>A template is generated for you automatically that you can change to fit your own project. </a:t>
            </a:r>
          </a:p>
          <a:p>
            <a:r>
              <a:rPr lang="en-US" dirty="0"/>
              <a:t>Toggle between preview/finish and design layout to make changes and see its results</a:t>
            </a:r>
          </a:p>
        </p:txBody>
      </p:sp>
      <p:pic>
        <p:nvPicPr>
          <p:cNvPr id="3" name="Picture 2">
            <a:extLst>
              <a:ext uri="{FF2B5EF4-FFF2-40B4-BE49-F238E27FC236}">
                <a16:creationId xmlns:a16="http://schemas.microsoft.com/office/drawing/2014/main" id="{5D2A21E1-8F63-4844-AF88-11E502098165}"/>
              </a:ext>
            </a:extLst>
          </p:cNvPr>
          <p:cNvPicPr>
            <a:picLocks noChangeAspect="1"/>
          </p:cNvPicPr>
          <p:nvPr/>
        </p:nvPicPr>
        <p:blipFill>
          <a:blip r:embed="rId3"/>
          <a:stretch>
            <a:fillRect/>
          </a:stretch>
        </p:blipFill>
        <p:spPr>
          <a:xfrm>
            <a:off x="211018" y="2075550"/>
            <a:ext cx="6787662" cy="4115256"/>
          </a:xfrm>
          <a:prstGeom prst="rect">
            <a:avLst/>
          </a:prstGeom>
        </p:spPr>
      </p:pic>
      <p:pic>
        <p:nvPicPr>
          <p:cNvPr id="9" name="Picture 8">
            <a:extLst>
              <a:ext uri="{FF2B5EF4-FFF2-40B4-BE49-F238E27FC236}">
                <a16:creationId xmlns:a16="http://schemas.microsoft.com/office/drawing/2014/main" id="{E4CB9866-66F9-E54A-B8D3-C77413EB4A56}"/>
              </a:ext>
            </a:extLst>
          </p:cNvPr>
          <p:cNvPicPr>
            <a:picLocks noChangeAspect="1"/>
          </p:cNvPicPr>
          <p:nvPr/>
        </p:nvPicPr>
        <p:blipFill>
          <a:blip r:embed="rId4"/>
          <a:stretch>
            <a:fillRect/>
          </a:stretch>
        </p:blipFill>
        <p:spPr>
          <a:xfrm>
            <a:off x="2732094" y="2229513"/>
            <a:ext cx="6411906" cy="4180104"/>
          </a:xfrm>
          <a:prstGeom prst="rect">
            <a:avLst/>
          </a:prstGeom>
        </p:spPr>
      </p:pic>
    </p:spTree>
    <p:extLst>
      <p:ext uri="{BB962C8B-B14F-4D97-AF65-F5344CB8AC3E}">
        <p14:creationId xmlns:p14="http://schemas.microsoft.com/office/powerpoint/2010/main" val="2159422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8DEC-FAA4-FB45-AF08-202C408793AA}"/>
              </a:ext>
            </a:extLst>
          </p:cNvPr>
          <p:cNvSpPr>
            <a:spLocks noGrp="1"/>
          </p:cNvSpPr>
          <p:nvPr>
            <p:ph type="title"/>
          </p:nvPr>
        </p:nvSpPr>
        <p:spPr/>
        <p:txBody>
          <a:bodyPr/>
          <a:lstStyle/>
          <a:p>
            <a:r>
              <a:rPr lang="en-US" dirty="0"/>
              <a:t>Making the Appropriate changes</a:t>
            </a:r>
          </a:p>
        </p:txBody>
      </p:sp>
      <p:sp>
        <p:nvSpPr>
          <p:cNvPr id="3" name="Content Placeholder 2">
            <a:extLst>
              <a:ext uri="{FF2B5EF4-FFF2-40B4-BE49-F238E27FC236}">
                <a16:creationId xmlns:a16="http://schemas.microsoft.com/office/drawing/2014/main" id="{CAF9EA4C-BF5F-D746-A9BF-B26875A9D154}"/>
              </a:ext>
            </a:extLst>
          </p:cNvPr>
          <p:cNvSpPr>
            <a:spLocks noGrp="1"/>
          </p:cNvSpPr>
          <p:nvPr>
            <p:ph idx="1"/>
          </p:nvPr>
        </p:nvSpPr>
        <p:spPr/>
        <p:txBody>
          <a:bodyPr/>
          <a:lstStyle/>
          <a:p>
            <a:r>
              <a:rPr lang="en-US" dirty="0"/>
              <a:t>Change the instructions</a:t>
            </a:r>
          </a:p>
          <a:p>
            <a:pPr marL="0" indent="0">
              <a:buNone/>
            </a:pPr>
            <a:endParaRPr lang="en-US" dirty="0"/>
          </a:p>
        </p:txBody>
      </p:sp>
      <p:sp>
        <p:nvSpPr>
          <p:cNvPr id="4" name="Date Placeholder 3">
            <a:extLst>
              <a:ext uri="{FF2B5EF4-FFF2-40B4-BE49-F238E27FC236}">
                <a16:creationId xmlns:a16="http://schemas.microsoft.com/office/drawing/2014/main" id="{DB8DA9A0-373D-814A-BC6D-5C915F8C88B7}"/>
              </a:ext>
            </a:extLst>
          </p:cNvPr>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a:extLst>
              <a:ext uri="{FF2B5EF4-FFF2-40B4-BE49-F238E27FC236}">
                <a16:creationId xmlns:a16="http://schemas.microsoft.com/office/drawing/2014/main" id="{03486F2C-3034-3A4E-B339-10B78444D927}"/>
              </a:ext>
            </a:extLst>
          </p:cNvPr>
          <p:cNvSpPr>
            <a:spLocks noGrp="1"/>
          </p:cNvSpPr>
          <p:nvPr>
            <p:ph type="sldNum" sz="quarter" idx="12"/>
          </p:nvPr>
        </p:nvSpPr>
        <p:spPr/>
        <p:txBody>
          <a:bodyPr/>
          <a:lstStyle/>
          <a:p>
            <a:fld id="{E6ACC605-09B8-7941-B222-904ABE92838B}" type="slidenum">
              <a:rPr lang="en-US" smtClean="0"/>
              <a:t>41</a:t>
            </a:fld>
            <a:endParaRPr lang="en-US"/>
          </a:p>
        </p:txBody>
      </p:sp>
      <p:pic>
        <p:nvPicPr>
          <p:cNvPr id="6" name="Picture 5">
            <a:extLst>
              <a:ext uri="{FF2B5EF4-FFF2-40B4-BE49-F238E27FC236}">
                <a16:creationId xmlns:a16="http://schemas.microsoft.com/office/drawing/2014/main" id="{18508006-276B-7440-A798-2361CD831325}"/>
              </a:ext>
            </a:extLst>
          </p:cNvPr>
          <p:cNvPicPr>
            <a:picLocks noChangeAspect="1"/>
          </p:cNvPicPr>
          <p:nvPr/>
        </p:nvPicPr>
        <p:blipFill>
          <a:blip r:embed="rId3"/>
          <a:stretch>
            <a:fillRect/>
          </a:stretch>
        </p:blipFill>
        <p:spPr>
          <a:xfrm>
            <a:off x="323632" y="2199979"/>
            <a:ext cx="6229568" cy="3326404"/>
          </a:xfrm>
          <a:prstGeom prst="rect">
            <a:avLst/>
          </a:prstGeom>
        </p:spPr>
      </p:pic>
      <p:pic>
        <p:nvPicPr>
          <p:cNvPr id="7" name="Picture 6">
            <a:extLst>
              <a:ext uri="{FF2B5EF4-FFF2-40B4-BE49-F238E27FC236}">
                <a16:creationId xmlns:a16="http://schemas.microsoft.com/office/drawing/2014/main" id="{81E4CD38-92FE-264E-8943-78DEB4EA3F76}"/>
              </a:ext>
            </a:extLst>
          </p:cNvPr>
          <p:cNvPicPr>
            <a:picLocks noChangeAspect="1"/>
          </p:cNvPicPr>
          <p:nvPr/>
        </p:nvPicPr>
        <p:blipFill>
          <a:blip r:embed="rId4"/>
          <a:stretch>
            <a:fillRect/>
          </a:stretch>
        </p:blipFill>
        <p:spPr>
          <a:xfrm>
            <a:off x="3434862" y="3015245"/>
            <a:ext cx="5709138" cy="3195584"/>
          </a:xfrm>
          <a:prstGeom prst="rect">
            <a:avLst/>
          </a:prstGeom>
        </p:spPr>
      </p:pic>
    </p:spTree>
    <p:extLst>
      <p:ext uri="{BB962C8B-B14F-4D97-AF65-F5344CB8AC3E}">
        <p14:creationId xmlns:p14="http://schemas.microsoft.com/office/powerpoint/2010/main" val="252051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8DEC-FAA4-FB45-AF08-202C408793AA}"/>
              </a:ext>
            </a:extLst>
          </p:cNvPr>
          <p:cNvSpPr>
            <a:spLocks noGrp="1"/>
          </p:cNvSpPr>
          <p:nvPr>
            <p:ph type="title"/>
          </p:nvPr>
        </p:nvSpPr>
        <p:spPr/>
        <p:txBody>
          <a:bodyPr/>
          <a:lstStyle/>
          <a:p>
            <a:r>
              <a:rPr lang="en-US" dirty="0"/>
              <a:t>Making the Appropriate changes</a:t>
            </a:r>
          </a:p>
        </p:txBody>
      </p:sp>
      <p:sp>
        <p:nvSpPr>
          <p:cNvPr id="3" name="Content Placeholder 2">
            <a:extLst>
              <a:ext uri="{FF2B5EF4-FFF2-40B4-BE49-F238E27FC236}">
                <a16:creationId xmlns:a16="http://schemas.microsoft.com/office/drawing/2014/main" id="{CAF9EA4C-BF5F-D746-A9BF-B26875A9D154}"/>
              </a:ext>
            </a:extLst>
          </p:cNvPr>
          <p:cNvSpPr>
            <a:spLocks noGrp="1"/>
          </p:cNvSpPr>
          <p:nvPr>
            <p:ph idx="1"/>
          </p:nvPr>
        </p:nvSpPr>
        <p:spPr/>
        <p:txBody>
          <a:bodyPr/>
          <a:lstStyle/>
          <a:p>
            <a:r>
              <a:rPr lang="en-US" dirty="0"/>
              <a:t>Change the questions</a:t>
            </a:r>
          </a:p>
          <a:p>
            <a:pPr marL="0" indent="0">
              <a:buNone/>
            </a:pPr>
            <a:endParaRPr lang="en-US" dirty="0"/>
          </a:p>
        </p:txBody>
      </p:sp>
      <p:sp>
        <p:nvSpPr>
          <p:cNvPr id="4" name="Date Placeholder 3">
            <a:extLst>
              <a:ext uri="{FF2B5EF4-FFF2-40B4-BE49-F238E27FC236}">
                <a16:creationId xmlns:a16="http://schemas.microsoft.com/office/drawing/2014/main" id="{DB8DA9A0-373D-814A-BC6D-5C915F8C88B7}"/>
              </a:ext>
            </a:extLst>
          </p:cNvPr>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a:extLst>
              <a:ext uri="{FF2B5EF4-FFF2-40B4-BE49-F238E27FC236}">
                <a16:creationId xmlns:a16="http://schemas.microsoft.com/office/drawing/2014/main" id="{03486F2C-3034-3A4E-B339-10B78444D927}"/>
              </a:ext>
            </a:extLst>
          </p:cNvPr>
          <p:cNvSpPr>
            <a:spLocks noGrp="1"/>
          </p:cNvSpPr>
          <p:nvPr>
            <p:ph type="sldNum" sz="quarter" idx="12"/>
          </p:nvPr>
        </p:nvSpPr>
        <p:spPr/>
        <p:txBody>
          <a:bodyPr/>
          <a:lstStyle/>
          <a:p>
            <a:fld id="{E6ACC605-09B8-7941-B222-904ABE92838B}" type="slidenum">
              <a:rPr lang="en-US" smtClean="0"/>
              <a:t>42</a:t>
            </a:fld>
            <a:endParaRPr lang="en-US"/>
          </a:p>
        </p:txBody>
      </p:sp>
      <p:pic>
        <p:nvPicPr>
          <p:cNvPr id="8" name="Picture 7">
            <a:extLst>
              <a:ext uri="{FF2B5EF4-FFF2-40B4-BE49-F238E27FC236}">
                <a16:creationId xmlns:a16="http://schemas.microsoft.com/office/drawing/2014/main" id="{838AED6B-249A-854D-A492-3681146D48C4}"/>
              </a:ext>
            </a:extLst>
          </p:cNvPr>
          <p:cNvPicPr>
            <a:picLocks noChangeAspect="1"/>
          </p:cNvPicPr>
          <p:nvPr/>
        </p:nvPicPr>
        <p:blipFill>
          <a:blip r:embed="rId3"/>
          <a:stretch>
            <a:fillRect/>
          </a:stretch>
        </p:blipFill>
        <p:spPr>
          <a:xfrm>
            <a:off x="117231" y="2270525"/>
            <a:ext cx="7971692" cy="2743912"/>
          </a:xfrm>
          <a:prstGeom prst="rect">
            <a:avLst/>
          </a:prstGeom>
        </p:spPr>
      </p:pic>
      <p:pic>
        <p:nvPicPr>
          <p:cNvPr id="10" name="Picture 9">
            <a:extLst>
              <a:ext uri="{FF2B5EF4-FFF2-40B4-BE49-F238E27FC236}">
                <a16:creationId xmlns:a16="http://schemas.microsoft.com/office/drawing/2014/main" id="{8CC74908-B4A7-4E41-AC54-9C3D15C0091F}"/>
              </a:ext>
            </a:extLst>
          </p:cNvPr>
          <p:cNvPicPr>
            <a:picLocks noChangeAspect="1"/>
          </p:cNvPicPr>
          <p:nvPr/>
        </p:nvPicPr>
        <p:blipFill>
          <a:blip r:embed="rId4"/>
          <a:stretch>
            <a:fillRect/>
          </a:stretch>
        </p:blipFill>
        <p:spPr>
          <a:xfrm>
            <a:off x="1394469" y="3305908"/>
            <a:ext cx="7866761" cy="3376118"/>
          </a:xfrm>
          <a:prstGeom prst="rect">
            <a:avLst/>
          </a:prstGeom>
        </p:spPr>
      </p:pic>
    </p:spTree>
    <p:extLst>
      <p:ext uri="{BB962C8B-B14F-4D97-AF65-F5344CB8AC3E}">
        <p14:creationId xmlns:p14="http://schemas.microsoft.com/office/powerpoint/2010/main" val="422112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2DCC-C00A-B84E-8765-4CE5E402174A}"/>
              </a:ext>
            </a:extLst>
          </p:cNvPr>
          <p:cNvSpPr>
            <a:spLocks noGrp="1"/>
          </p:cNvSpPr>
          <p:nvPr>
            <p:ph type="title"/>
          </p:nvPr>
        </p:nvSpPr>
        <p:spPr/>
        <p:txBody>
          <a:bodyPr/>
          <a:lstStyle/>
          <a:p>
            <a:r>
              <a:rPr lang="en-US" dirty="0"/>
              <a:t>After you make your changes</a:t>
            </a:r>
          </a:p>
        </p:txBody>
      </p:sp>
      <p:sp>
        <p:nvSpPr>
          <p:cNvPr id="3" name="Content Placeholder 2">
            <a:extLst>
              <a:ext uri="{FF2B5EF4-FFF2-40B4-BE49-F238E27FC236}">
                <a16:creationId xmlns:a16="http://schemas.microsoft.com/office/drawing/2014/main" id="{276B15D5-6AB0-1843-9E5F-727CBCF923D5}"/>
              </a:ext>
            </a:extLst>
          </p:cNvPr>
          <p:cNvSpPr>
            <a:spLocks noGrp="1"/>
          </p:cNvSpPr>
          <p:nvPr>
            <p:ph idx="1"/>
          </p:nvPr>
        </p:nvSpPr>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FCB7ACB0-8449-7C43-A308-2D5ADC5A9631}"/>
              </a:ext>
            </a:extLst>
          </p:cNvPr>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a:extLst>
              <a:ext uri="{FF2B5EF4-FFF2-40B4-BE49-F238E27FC236}">
                <a16:creationId xmlns:a16="http://schemas.microsoft.com/office/drawing/2014/main" id="{AA0B7B12-C402-984A-8FDA-A6E7124B8A67}"/>
              </a:ext>
            </a:extLst>
          </p:cNvPr>
          <p:cNvSpPr>
            <a:spLocks noGrp="1"/>
          </p:cNvSpPr>
          <p:nvPr>
            <p:ph type="sldNum" sz="quarter" idx="12"/>
          </p:nvPr>
        </p:nvSpPr>
        <p:spPr/>
        <p:txBody>
          <a:bodyPr/>
          <a:lstStyle/>
          <a:p>
            <a:fld id="{E6ACC605-09B8-7941-B222-904ABE92838B}" type="slidenum">
              <a:rPr lang="en-US" smtClean="0"/>
              <a:t>43</a:t>
            </a:fld>
            <a:endParaRPr lang="en-US"/>
          </a:p>
        </p:txBody>
      </p:sp>
      <p:pic>
        <p:nvPicPr>
          <p:cNvPr id="6" name="Picture 5">
            <a:extLst>
              <a:ext uri="{FF2B5EF4-FFF2-40B4-BE49-F238E27FC236}">
                <a16:creationId xmlns:a16="http://schemas.microsoft.com/office/drawing/2014/main" id="{2D3736AD-949B-674D-9891-DD770F13B9E2}"/>
              </a:ext>
            </a:extLst>
          </p:cNvPr>
          <p:cNvPicPr>
            <a:picLocks noChangeAspect="1"/>
          </p:cNvPicPr>
          <p:nvPr/>
        </p:nvPicPr>
        <p:blipFill>
          <a:blip r:embed="rId3"/>
          <a:stretch>
            <a:fillRect/>
          </a:stretch>
        </p:blipFill>
        <p:spPr>
          <a:xfrm>
            <a:off x="1104173" y="1594338"/>
            <a:ext cx="7371612" cy="4815383"/>
          </a:xfrm>
          <a:prstGeom prst="rect">
            <a:avLst/>
          </a:prstGeom>
        </p:spPr>
      </p:pic>
      <p:sp>
        <p:nvSpPr>
          <p:cNvPr id="7" name="Rectangle 6">
            <a:extLst>
              <a:ext uri="{FF2B5EF4-FFF2-40B4-BE49-F238E27FC236}">
                <a16:creationId xmlns:a16="http://schemas.microsoft.com/office/drawing/2014/main" id="{076A06D5-F8DA-1146-B291-B42F6522613B}"/>
              </a:ext>
            </a:extLst>
          </p:cNvPr>
          <p:cNvSpPr/>
          <p:nvPr/>
        </p:nvSpPr>
        <p:spPr>
          <a:xfrm>
            <a:off x="609600" y="3024554"/>
            <a:ext cx="8170985" cy="1195754"/>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296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Batches/Input format</a:t>
            </a:r>
          </a:p>
        </p:txBody>
      </p:sp>
      <p:sp>
        <p:nvSpPr>
          <p:cNvPr id="3" name="Content Placeholder 2"/>
          <p:cNvSpPr>
            <a:spLocks noGrp="1"/>
          </p:cNvSpPr>
          <p:nvPr>
            <p:ph idx="1"/>
          </p:nvPr>
        </p:nvSpPr>
        <p:spPr>
          <a:xfrm>
            <a:off x="0" y="1600200"/>
            <a:ext cx="9144000" cy="4525963"/>
          </a:xfrm>
        </p:spPr>
        <p:txBody>
          <a:bodyPr>
            <a:normAutofit/>
          </a:bodyPr>
          <a:lstStyle/>
          <a:p>
            <a:r>
              <a:rPr lang="en-US" sz="2400" dirty="0"/>
              <a:t>Once you are done with creating your project, you can publish a batch</a:t>
            </a:r>
          </a:p>
          <a:p>
            <a:pPr marL="0" indent="0">
              <a:buNone/>
            </a:pPr>
            <a:endParaRPr lang="en-US" sz="2400" dirty="0"/>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44</a:t>
            </a:fld>
            <a:endParaRPr lang="en-US"/>
          </a:p>
        </p:txBody>
      </p:sp>
      <p:pic>
        <p:nvPicPr>
          <p:cNvPr id="6" name="Picture 5">
            <a:extLst>
              <a:ext uri="{FF2B5EF4-FFF2-40B4-BE49-F238E27FC236}">
                <a16:creationId xmlns:a16="http://schemas.microsoft.com/office/drawing/2014/main" id="{F5876D63-C608-DE49-A54E-3DF1CCB7518B}"/>
              </a:ext>
            </a:extLst>
          </p:cNvPr>
          <p:cNvPicPr>
            <a:picLocks noChangeAspect="1"/>
          </p:cNvPicPr>
          <p:nvPr/>
        </p:nvPicPr>
        <p:blipFill>
          <a:blip r:embed="rId3"/>
          <a:stretch>
            <a:fillRect/>
          </a:stretch>
        </p:blipFill>
        <p:spPr>
          <a:xfrm>
            <a:off x="0" y="2548438"/>
            <a:ext cx="9144000" cy="3990474"/>
          </a:xfrm>
          <a:prstGeom prst="rect">
            <a:avLst/>
          </a:prstGeom>
        </p:spPr>
      </p:pic>
      <p:sp>
        <p:nvSpPr>
          <p:cNvPr id="7" name="Rectangle 6">
            <a:extLst>
              <a:ext uri="{FF2B5EF4-FFF2-40B4-BE49-F238E27FC236}">
                <a16:creationId xmlns:a16="http://schemas.microsoft.com/office/drawing/2014/main" id="{8DE69B29-3BB0-1148-A44B-5254D06035F6}"/>
              </a:ext>
            </a:extLst>
          </p:cNvPr>
          <p:cNvSpPr/>
          <p:nvPr/>
        </p:nvSpPr>
        <p:spPr>
          <a:xfrm>
            <a:off x="5005754" y="3863181"/>
            <a:ext cx="1418492" cy="497804"/>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362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Batches/Input format</a:t>
            </a:r>
          </a:p>
        </p:txBody>
      </p:sp>
      <p:sp>
        <p:nvSpPr>
          <p:cNvPr id="3" name="Content Placeholder 2"/>
          <p:cNvSpPr>
            <a:spLocks noGrp="1"/>
          </p:cNvSpPr>
          <p:nvPr>
            <p:ph idx="1"/>
          </p:nvPr>
        </p:nvSpPr>
        <p:spPr>
          <a:xfrm>
            <a:off x="0" y="1600200"/>
            <a:ext cx="9144000" cy="4525963"/>
          </a:xfrm>
        </p:spPr>
        <p:txBody>
          <a:bodyPr>
            <a:normAutofit/>
          </a:bodyPr>
          <a:lstStyle/>
          <a:p>
            <a:r>
              <a:rPr lang="en-US" sz="2400" dirty="0"/>
              <a:t>Once you are done with creating your project, you can publish a batch</a:t>
            </a:r>
          </a:p>
          <a:p>
            <a:r>
              <a:rPr lang="en-US" sz="2400" dirty="0"/>
              <a:t>You can see that the format of the file you need to create</a:t>
            </a:r>
          </a:p>
          <a:p>
            <a:pPr marL="0" indent="0">
              <a:buNone/>
            </a:pPr>
            <a:endParaRPr lang="en-US" sz="2400" dirty="0"/>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45</a:t>
            </a:fld>
            <a:endParaRPr lang="en-US"/>
          </a:p>
        </p:txBody>
      </p:sp>
      <p:pic>
        <p:nvPicPr>
          <p:cNvPr id="10" name="Picture 9">
            <a:extLst>
              <a:ext uri="{FF2B5EF4-FFF2-40B4-BE49-F238E27FC236}">
                <a16:creationId xmlns:a16="http://schemas.microsoft.com/office/drawing/2014/main" id="{6704AE2D-4686-684D-99B0-7386EE35DFF5}"/>
              </a:ext>
            </a:extLst>
          </p:cNvPr>
          <p:cNvPicPr>
            <a:picLocks noChangeAspect="1"/>
          </p:cNvPicPr>
          <p:nvPr/>
        </p:nvPicPr>
        <p:blipFill>
          <a:blip r:embed="rId3"/>
          <a:stretch>
            <a:fillRect/>
          </a:stretch>
        </p:blipFill>
        <p:spPr>
          <a:xfrm>
            <a:off x="0" y="2914417"/>
            <a:ext cx="9144000" cy="3326839"/>
          </a:xfrm>
          <a:prstGeom prst="rect">
            <a:avLst/>
          </a:prstGeom>
        </p:spPr>
      </p:pic>
    </p:spTree>
    <p:extLst>
      <p:ext uri="{BB962C8B-B14F-4D97-AF65-F5344CB8AC3E}">
        <p14:creationId xmlns:p14="http://schemas.microsoft.com/office/powerpoint/2010/main" val="26113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Batches/Input format</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46</a:t>
            </a:fld>
            <a:endParaRPr lang="en-US"/>
          </a:p>
        </p:txBody>
      </p:sp>
      <p:pic>
        <p:nvPicPr>
          <p:cNvPr id="12" name="Picture 11">
            <a:extLst>
              <a:ext uri="{FF2B5EF4-FFF2-40B4-BE49-F238E27FC236}">
                <a16:creationId xmlns:a16="http://schemas.microsoft.com/office/drawing/2014/main" id="{819FE847-9DB5-034B-979F-6DAF44ED54AC}"/>
              </a:ext>
            </a:extLst>
          </p:cNvPr>
          <p:cNvPicPr>
            <a:picLocks noChangeAspect="1"/>
          </p:cNvPicPr>
          <p:nvPr/>
        </p:nvPicPr>
        <p:blipFill>
          <a:blip r:embed="rId3"/>
          <a:stretch>
            <a:fillRect/>
          </a:stretch>
        </p:blipFill>
        <p:spPr>
          <a:xfrm>
            <a:off x="1524000" y="2998083"/>
            <a:ext cx="5931877" cy="3874012"/>
          </a:xfrm>
          <a:prstGeom prst="rect">
            <a:avLst/>
          </a:prstGeom>
        </p:spPr>
      </p:pic>
      <p:sp>
        <p:nvSpPr>
          <p:cNvPr id="15" name="Content Placeholder 2">
            <a:extLst>
              <a:ext uri="{FF2B5EF4-FFF2-40B4-BE49-F238E27FC236}">
                <a16:creationId xmlns:a16="http://schemas.microsoft.com/office/drawing/2014/main" id="{23B755BB-B199-1648-9BE2-6A219211B1C0}"/>
              </a:ext>
            </a:extLst>
          </p:cNvPr>
          <p:cNvSpPr>
            <a:spLocks noGrp="1"/>
          </p:cNvSpPr>
          <p:nvPr>
            <p:ph idx="1"/>
          </p:nvPr>
        </p:nvSpPr>
        <p:spPr>
          <a:xfrm>
            <a:off x="0" y="1600200"/>
            <a:ext cx="9144000" cy="4525963"/>
          </a:xfrm>
        </p:spPr>
        <p:txBody>
          <a:bodyPr>
            <a:normAutofit/>
          </a:bodyPr>
          <a:lstStyle/>
          <a:p>
            <a:r>
              <a:rPr lang="en-US" sz="2400" dirty="0"/>
              <a:t>Once you are done with creating your project, you can publish a batch</a:t>
            </a:r>
          </a:p>
          <a:p>
            <a:r>
              <a:rPr lang="en-US" sz="2400" dirty="0"/>
              <a:t>You can see that the format of the file you need to create</a:t>
            </a:r>
          </a:p>
          <a:p>
            <a:pPr marL="0" indent="0">
              <a:buNone/>
            </a:pPr>
            <a:endParaRPr lang="en-US" sz="2400" dirty="0"/>
          </a:p>
        </p:txBody>
      </p:sp>
    </p:spTree>
    <p:extLst>
      <p:ext uri="{BB962C8B-B14F-4D97-AF65-F5344CB8AC3E}">
        <p14:creationId xmlns:p14="http://schemas.microsoft.com/office/powerpoint/2010/main" val="740959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your HITs</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47</a:t>
            </a:fld>
            <a:endParaRPr lang="en-US"/>
          </a:p>
        </p:txBody>
      </p:sp>
      <p:pic>
        <p:nvPicPr>
          <p:cNvPr id="3" name="Picture 2">
            <a:extLst>
              <a:ext uri="{FF2B5EF4-FFF2-40B4-BE49-F238E27FC236}">
                <a16:creationId xmlns:a16="http://schemas.microsoft.com/office/drawing/2014/main" id="{7D955F94-AE56-8E45-9103-EB75CBD0A5E4}"/>
              </a:ext>
            </a:extLst>
          </p:cNvPr>
          <p:cNvPicPr>
            <a:picLocks noChangeAspect="1"/>
          </p:cNvPicPr>
          <p:nvPr/>
        </p:nvPicPr>
        <p:blipFill>
          <a:blip r:embed="rId3"/>
          <a:stretch>
            <a:fillRect/>
          </a:stretch>
        </p:blipFill>
        <p:spPr>
          <a:xfrm>
            <a:off x="609600" y="1440447"/>
            <a:ext cx="8077200" cy="4893093"/>
          </a:xfrm>
          <a:prstGeom prst="rect">
            <a:avLst/>
          </a:prstGeom>
        </p:spPr>
      </p:pic>
    </p:spTree>
    <p:extLst>
      <p:ext uri="{BB962C8B-B14F-4D97-AF65-F5344CB8AC3E}">
        <p14:creationId xmlns:p14="http://schemas.microsoft.com/office/powerpoint/2010/main" val="2319056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738236-A2F6-694A-BA1F-4CA699620DA7}"/>
              </a:ext>
            </a:extLst>
          </p:cNvPr>
          <p:cNvPicPr>
            <a:picLocks noChangeAspect="1"/>
          </p:cNvPicPr>
          <p:nvPr/>
        </p:nvPicPr>
        <p:blipFill>
          <a:blip r:embed="rId3"/>
          <a:stretch>
            <a:fillRect/>
          </a:stretch>
        </p:blipFill>
        <p:spPr>
          <a:xfrm>
            <a:off x="0" y="1141961"/>
            <a:ext cx="9144000" cy="5511918"/>
          </a:xfrm>
          <a:prstGeom prst="rect">
            <a:avLst/>
          </a:prstGeom>
        </p:spPr>
      </p:pic>
      <p:sp>
        <p:nvSpPr>
          <p:cNvPr id="2" name="Title 1"/>
          <p:cNvSpPr>
            <a:spLocks noGrp="1"/>
          </p:cNvSpPr>
          <p:nvPr>
            <p:ph type="title"/>
          </p:nvPr>
        </p:nvSpPr>
        <p:spPr/>
        <p:txBody>
          <a:bodyPr/>
          <a:lstStyle/>
          <a:p>
            <a:r>
              <a:rPr lang="en-US" dirty="0"/>
              <a:t>Publishing your HITs</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48</a:t>
            </a:fld>
            <a:endParaRPr lang="en-US"/>
          </a:p>
        </p:txBody>
      </p:sp>
      <p:sp>
        <p:nvSpPr>
          <p:cNvPr id="7" name="Rounded Rectangle 6"/>
          <p:cNvSpPr/>
          <p:nvPr/>
        </p:nvSpPr>
        <p:spPr>
          <a:xfrm>
            <a:off x="249815" y="3620621"/>
            <a:ext cx="8648000" cy="428167"/>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58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34EF-B385-1345-9EF1-1BD021BFB195}"/>
              </a:ext>
            </a:extLst>
          </p:cNvPr>
          <p:cNvSpPr>
            <a:spLocks noGrp="1"/>
          </p:cNvSpPr>
          <p:nvPr>
            <p:ph type="title"/>
          </p:nvPr>
        </p:nvSpPr>
        <p:spPr/>
        <p:txBody>
          <a:bodyPr/>
          <a:lstStyle/>
          <a:p>
            <a:r>
              <a:rPr lang="en-US" dirty="0"/>
              <a:t>Inspecting the Results</a:t>
            </a:r>
          </a:p>
        </p:txBody>
      </p:sp>
      <p:sp>
        <p:nvSpPr>
          <p:cNvPr id="4" name="Date Placeholder 3">
            <a:extLst>
              <a:ext uri="{FF2B5EF4-FFF2-40B4-BE49-F238E27FC236}">
                <a16:creationId xmlns:a16="http://schemas.microsoft.com/office/drawing/2014/main" id="{7592D5E0-B080-B048-AB50-DC5BFBABCEFB}"/>
              </a:ext>
            </a:extLst>
          </p:cNvPr>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a:extLst>
              <a:ext uri="{FF2B5EF4-FFF2-40B4-BE49-F238E27FC236}">
                <a16:creationId xmlns:a16="http://schemas.microsoft.com/office/drawing/2014/main" id="{B72E8905-649C-0E4B-A619-B08064D9E3E2}"/>
              </a:ext>
            </a:extLst>
          </p:cNvPr>
          <p:cNvSpPr>
            <a:spLocks noGrp="1"/>
          </p:cNvSpPr>
          <p:nvPr>
            <p:ph type="sldNum" sz="quarter" idx="12"/>
          </p:nvPr>
        </p:nvSpPr>
        <p:spPr/>
        <p:txBody>
          <a:bodyPr/>
          <a:lstStyle/>
          <a:p>
            <a:fld id="{E6ACC605-09B8-7941-B222-904ABE92838B}" type="slidenum">
              <a:rPr lang="en-US" smtClean="0"/>
              <a:t>49</a:t>
            </a:fld>
            <a:endParaRPr lang="en-US"/>
          </a:p>
        </p:txBody>
      </p:sp>
      <p:pic>
        <p:nvPicPr>
          <p:cNvPr id="7" name="Picture 6">
            <a:extLst>
              <a:ext uri="{FF2B5EF4-FFF2-40B4-BE49-F238E27FC236}">
                <a16:creationId xmlns:a16="http://schemas.microsoft.com/office/drawing/2014/main" id="{9516BC8A-B3C5-9B47-8C62-01621428ACA7}"/>
              </a:ext>
            </a:extLst>
          </p:cNvPr>
          <p:cNvPicPr>
            <a:picLocks noChangeAspect="1"/>
          </p:cNvPicPr>
          <p:nvPr/>
        </p:nvPicPr>
        <p:blipFill>
          <a:blip r:embed="rId3"/>
          <a:stretch>
            <a:fillRect/>
          </a:stretch>
        </p:blipFill>
        <p:spPr>
          <a:xfrm>
            <a:off x="0" y="2048002"/>
            <a:ext cx="9144000" cy="2761995"/>
          </a:xfrm>
          <a:prstGeom prst="rect">
            <a:avLst/>
          </a:prstGeom>
        </p:spPr>
      </p:pic>
    </p:spTree>
    <p:extLst>
      <p:ext uri="{BB962C8B-B14F-4D97-AF65-F5344CB8AC3E}">
        <p14:creationId xmlns:p14="http://schemas.microsoft.com/office/powerpoint/2010/main" val="354628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068541" cy="1325563"/>
          </a:xfrm>
        </p:spPr>
        <p:txBody>
          <a:bodyPr>
            <a:normAutofit fontScale="90000"/>
          </a:bodyPr>
          <a:lstStyle/>
          <a:p>
            <a:r>
              <a:rPr lang="en-US" dirty="0"/>
              <a:t>Two new sources of large volumes of data processing:</a:t>
            </a:r>
          </a:p>
        </p:txBody>
      </p:sp>
      <p:sp>
        <p:nvSpPr>
          <p:cNvPr id="3" name="Content Placeholder 2"/>
          <p:cNvSpPr>
            <a:spLocks noGrp="1"/>
          </p:cNvSpPr>
          <p:nvPr>
            <p:ph idx="1"/>
          </p:nvPr>
        </p:nvSpPr>
        <p:spPr/>
        <p:txBody>
          <a:bodyPr>
            <a:normAutofit fontScale="77500" lnSpcReduction="20000"/>
          </a:bodyPr>
          <a:lstStyle/>
          <a:p>
            <a:r>
              <a:rPr lang="en-US" b="1" dirty="0">
                <a:solidFill>
                  <a:srgbClr val="800000"/>
                </a:solidFill>
              </a:rPr>
              <a:t>A/B testing, experimental data (web site optimization)</a:t>
            </a:r>
          </a:p>
          <a:p>
            <a:r>
              <a:rPr lang="en-US" dirty="0">
                <a:solidFill>
                  <a:srgbClr val="800000"/>
                </a:solidFill>
              </a:rPr>
              <a:t>Crowdsourcing and human computation</a:t>
            </a:r>
          </a:p>
          <a:p>
            <a:r>
              <a:rPr lang="en-US" dirty="0">
                <a:solidFill>
                  <a:srgbClr val="D9D9D9"/>
                </a:solidFill>
              </a:rPr>
              <a:t>Network analysis</a:t>
            </a:r>
          </a:p>
          <a:p>
            <a:r>
              <a:rPr lang="en-US" dirty="0">
                <a:solidFill>
                  <a:schemeClr val="bg1">
                    <a:lumMod val="85000"/>
                  </a:schemeClr>
                </a:solidFill>
              </a:rPr>
              <a:t>Data fusion and integration</a:t>
            </a:r>
          </a:p>
          <a:p>
            <a:r>
              <a:rPr lang="en-US" dirty="0">
                <a:solidFill>
                  <a:schemeClr val="bg1">
                    <a:lumMod val="85000"/>
                  </a:schemeClr>
                </a:solidFill>
              </a:rPr>
              <a:t>Genetic algorithms</a:t>
            </a:r>
          </a:p>
          <a:p>
            <a:r>
              <a:rPr lang="en-US" dirty="0">
                <a:solidFill>
                  <a:schemeClr val="bg1">
                    <a:lumMod val="85000"/>
                  </a:schemeClr>
                </a:solidFill>
              </a:rPr>
              <a:t>Machine learning</a:t>
            </a:r>
          </a:p>
          <a:p>
            <a:r>
              <a:rPr lang="en-US" dirty="0">
                <a:solidFill>
                  <a:schemeClr val="bg1">
                    <a:lumMod val="85000"/>
                  </a:schemeClr>
                </a:solidFill>
              </a:rPr>
              <a:t>Natural language processing</a:t>
            </a:r>
          </a:p>
          <a:p>
            <a:r>
              <a:rPr lang="en-US" dirty="0">
                <a:solidFill>
                  <a:schemeClr val="bg1">
                    <a:lumMod val="85000"/>
                  </a:schemeClr>
                </a:solidFill>
              </a:rPr>
              <a:t>Signal processing</a:t>
            </a:r>
          </a:p>
          <a:p>
            <a:r>
              <a:rPr lang="en-US" dirty="0">
                <a:solidFill>
                  <a:schemeClr val="bg1">
                    <a:lumMod val="85000"/>
                  </a:schemeClr>
                </a:solidFill>
              </a:rPr>
              <a:t>Simulation</a:t>
            </a:r>
          </a:p>
          <a:p>
            <a:r>
              <a:rPr lang="en-US" dirty="0">
                <a:solidFill>
                  <a:schemeClr val="bg1">
                    <a:lumMod val="85000"/>
                  </a:schemeClr>
                </a:solidFill>
              </a:rPr>
              <a:t>Time series analysis </a:t>
            </a:r>
          </a:p>
          <a:p>
            <a:r>
              <a:rPr lang="en-US" dirty="0">
                <a:solidFill>
                  <a:schemeClr val="bg1">
                    <a:lumMod val="85000"/>
                  </a:schemeClr>
                </a:solidFill>
              </a:rPr>
              <a:t>Visualization</a:t>
            </a:r>
          </a:p>
          <a:p>
            <a:endParaRPr lang="en-US" dirty="0"/>
          </a:p>
        </p:txBody>
      </p:sp>
      <p:sp>
        <p:nvSpPr>
          <p:cNvPr id="4" name="Date Placeholder 3"/>
          <p:cNvSpPr>
            <a:spLocks noGrp="1"/>
          </p:cNvSpPr>
          <p:nvPr>
            <p:ph type="dt" sz="half" idx="10"/>
          </p:nvPr>
        </p:nvSpPr>
        <p:spPr/>
        <p:txBody>
          <a:bodyPr/>
          <a:lstStyle/>
          <a:p>
            <a:fld id="{215E522D-A98F-0E40-A26D-C9F9ECABA189}" type="datetime1">
              <a:rPr lang="en-US" smtClean="0"/>
              <a:t>9/22/22</a:t>
            </a:fld>
            <a:endParaRPr lang="en-US"/>
          </a:p>
        </p:txBody>
      </p:sp>
      <p:sp>
        <p:nvSpPr>
          <p:cNvPr id="6" name="Slide Number Placeholder 5"/>
          <p:cNvSpPr>
            <a:spLocks noGrp="1"/>
          </p:cNvSpPr>
          <p:nvPr>
            <p:ph type="sldNum" sz="quarter" idx="12"/>
          </p:nvPr>
        </p:nvSpPr>
        <p:spPr/>
        <p:txBody>
          <a:bodyPr/>
          <a:lstStyle/>
          <a:p>
            <a:fld id="{D6819623-88F3-4C49-9623-F9B53F0624B0}" type="slidenum">
              <a:rPr lang="en-US" smtClean="0"/>
              <a:t>5</a:t>
            </a:fld>
            <a:endParaRPr lang="en-US"/>
          </a:p>
        </p:txBody>
      </p:sp>
    </p:spTree>
    <p:extLst>
      <p:ext uri="{BB962C8B-B14F-4D97-AF65-F5344CB8AC3E}">
        <p14:creationId xmlns:p14="http://schemas.microsoft.com/office/powerpoint/2010/main" val="3869619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741269-50BA-1D48-9385-A7207E70D3C7}"/>
              </a:ext>
            </a:extLst>
          </p:cNvPr>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a:extLst>
              <a:ext uri="{FF2B5EF4-FFF2-40B4-BE49-F238E27FC236}">
                <a16:creationId xmlns:a16="http://schemas.microsoft.com/office/drawing/2014/main" id="{03286863-3C2C-3742-936F-7FA9B2B77DB3}"/>
              </a:ext>
            </a:extLst>
          </p:cNvPr>
          <p:cNvSpPr>
            <a:spLocks noGrp="1"/>
          </p:cNvSpPr>
          <p:nvPr>
            <p:ph type="sldNum" sz="quarter" idx="12"/>
          </p:nvPr>
        </p:nvSpPr>
        <p:spPr/>
        <p:txBody>
          <a:bodyPr/>
          <a:lstStyle/>
          <a:p>
            <a:fld id="{E6ACC605-09B8-7941-B222-904ABE92838B}" type="slidenum">
              <a:rPr lang="en-US" smtClean="0"/>
              <a:t>50</a:t>
            </a:fld>
            <a:endParaRPr lang="en-US"/>
          </a:p>
        </p:txBody>
      </p:sp>
      <p:pic>
        <p:nvPicPr>
          <p:cNvPr id="6" name="Picture 5">
            <a:extLst>
              <a:ext uri="{FF2B5EF4-FFF2-40B4-BE49-F238E27FC236}">
                <a16:creationId xmlns:a16="http://schemas.microsoft.com/office/drawing/2014/main" id="{9264E801-DAF9-8E4C-B9F3-A95FC45E9560}"/>
              </a:ext>
            </a:extLst>
          </p:cNvPr>
          <p:cNvPicPr>
            <a:picLocks noChangeAspect="1"/>
          </p:cNvPicPr>
          <p:nvPr/>
        </p:nvPicPr>
        <p:blipFill>
          <a:blip r:embed="rId3"/>
          <a:stretch>
            <a:fillRect/>
          </a:stretch>
        </p:blipFill>
        <p:spPr>
          <a:xfrm>
            <a:off x="0" y="1490740"/>
            <a:ext cx="9144000" cy="2915233"/>
          </a:xfrm>
          <a:prstGeom prst="rect">
            <a:avLst/>
          </a:prstGeom>
        </p:spPr>
      </p:pic>
      <p:sp>
        <p:nvSpPr>
          <p:cNvPr id="7" name="Title 1">
            <a:extLst>
              <a:ext uri="{FF2B5EF4-FFF2-40B4-BE49-F238E27FC236}">
                <a16:creationId xmlns:a16="http://schemas.microsoft.com/office/drawing/2014/main" id="{53D8FC98-4112-1342-8218-CB1732901621}"/>
              </a:ext>
            </a:extLst>
          </p:cNvPr>
          <p:cNvSpPr>
            <a:spLocks noGrp="1"/>
          </p:cNvSpPr>
          <p:nvPr>
            <p:ph type="title"/>
          </p:nvPr>
        </p:nvSpPr>
        <p:spPr>
          <a:xfrm>
            <a:off x="457200" y="274638"/>
            <a:ext cx="8229600" cy="1143000"/>
          </a:xfrm>
        </p:spPr>
        <p:txBody>
          <a:bodyPr/>
          <a:lstStyle/>
          <a:p>
            <a:r>
              <a:rPr lang="en-US" dirty="0"/>
              <a:t>Inspecting the Results</a:t>
            </a:r>
          </a:p>
        </p:txBody>
      </p:sp>
      <p:pic>
        <p:nvPicPr>
          <p:cNvPr id="8" name="Picture 7">
            <a:extLst>
              <a:ext uri="{FF2B5EF4-FFF2-40B4-BE49-F238E27FC236}">
                <a16:creationId xmlns:a16="http://schemas.microsoft.com/office/drawing/2014/main" id="{B06BA154-1F74-6341-A71A-045FCD751389}"/>
              </a:ext>
            </a:extLst>
          </p:cNvPr>
          <p:cNvPicPr>
            <a:picLocks noChangeAspect="1"/>
          </p:cNvPicPr>
          <p:nvPr/>
        </p:nvPicPr>
        <p:blipFill>
          <a:blip r:embed="rId4"/>
          <a:stretch>
            <a:fillRect/>
          </a:stretch>
        </p:blipFill>
        <p:spPr>
          <a:xfrm>
            <a:off x="0" y="4270769"/>
            <a:ext cx="9144000" cy="2220786"/>
          </a:xfrm>
          <a:prstGeom prst="rect">
            <a:avLst/>
          </a:prstGeom>
        </p:spPr>
      </p:pic>
      <p:cxnSp>
        <p:nvCxnSpPr>
          <p:cNvPr id="10" name="Straight Connector 9">
            <a:extLst>
              <a:ext uri="{FF2B5EF4-FFF2-40B4-BE49-F238E27FC236}">
                <a16:creationId xmlns:a16="http://schemas.microsoft.com/office/drawing/2014/main" id="{3FBDCD58-57BE-E047-B1C0-5143454A242B}"/>
              </a:ext>
            </a:extLst>
          </p:cNvPr>
          <p:cNvCxnSpPr/>
          <p:nvPr/>
        </p:nvCxnSpPr>
        <p:spPr>
          <a:xfrm>
            <a:off x="550985" y="4736123"/>
            <a:ext cx="8593015"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A3843F2-24C1-254B-AE12-EC4629B69DD3}"/>
              </a:ext>
            </a:extLst>
          </p:cNvPr>
          <p:cNvCxnSpPr/>
          <p:nvPr/>
        </p:nvCxnSpPr>
        <p:spPr>
          <a:xfrm flipH="1">
            <a:off x="0" y="4841631"/>
            <a:ext cx="15240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256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598D-6438-CE44-8E25-1BF0DE17C285}"/>
              </a:ext>
            </a:extLst>
          </p:cNvPr>
          <p:cNvSpPr>
            <a:spLocks noGrp="1"/>
          </p:cNvSpPr>
          <p:nvPr>
            <p:ph type="title"/>
          </p:nvPr>
        </p:nvSpPr>
        <p:spPr>
          <a:xfrm>
            <a:off x="0" y="120263"/>
            <a:ext cx="9144000" cy="1143000"/>
          </a:xfrm>
        </p:spPr>
        <p:txBody>
          <a:bodyPr>
            <a:normAutofit fontScale="90000"/>
          </a:bodyPr>
          <a:lstStyle/>
          <a:p>
            <a:r>
              <a:rPr lang="en-US" dirty="0"/>
              <a:t>Ethical Considerations of Crowdsourcing</a:t>
            </a:r>
          </a:p>
        </p:txBody>
      </p:sp>
      <p:sp>
        <p:nvSpPr>
          <p:cNvPr id="3" name="Content Placeholder 2">
            <a:extLst>
              <a:ext uri="{FF2B5EF4-FFF2-40B4-BE49-F238E27FC236}">
                <a16:creationId xmlns:a16="http://schemas.microsoft.com/office/drawing/2014/main" id="{E223A644-4AEB-2C4D-8EA8-CA50381EF40C}"/>
              </a:ext>
            </a:extLst>
          </p:cNvPr>
          <p:cNvSpPr>
            <a:spLocks noGrp="1"/>
          </p:cNvSpPr>
          <p:nvPr>
            <p:ph idx="1"/>
          </p:nvPr>
        </p:nvSpPr>
        <p:spPr/>
        <p:txBody>
          <a:bodyPr>
            <a:normAutofit fontScale="85000" lnSpcReduction="20000"/>
          </a:bodyPr>
          <a:lstStyle/>
          <a:p>
            <a:r>
              <a:rPr lang="en-US" dirty="0"/>
              <a:t>What are some potential ethical concerns about crowdsourcing?</a:t>
            </a:r>
          </a:p>
          <a:p>
            <a:pPr lvl="1"/>
            <a:r>
              <a:rPr lang="en-US" dirty="0"/>
              <a:t>Most work focuses on work on the ethics of crowdsourcing focused on labor conditions, such as fair pay, and on privacy issues (Fort et al., 2011; Gray and Suri, 2019). </a:t>
            </a:r>
          </a:p>
          <a:p>
            <a:pPr lvl="1"/>
            <a:r>
              <a:rPr lang="en-US" dirty="0"/>
              <a:t>Texts can potentially harm readers. Consider, for instance, the psychological cost of work done by commercial content moderators (</a:t>
            </a:r>
            <a:r>
              <a:rPr lang="en-US" dirty="0" err="1"/>
              <a:t>Steiger</a:t>
            </a:r>
            <a:r>
              <a:rPr lang="en-US" dirty="0"/>
              <a:t> et al., 2021)</a:t>
            </a:r>
          </a:p>
          <a:p>
            <a:pPr lvl="1"/>
            <a:r>
              <a:rPr lang="en-US" dirty="0"/>
              <a:t>Potential for breaching anonymity and privacy (Lease et al., 2013)</a:t>
            </a:r>
          </a:p>
          <a:p>
            <a:r>
              <a:rPr lang="en-US" dirty="0"/>
              <a:t>Important to prioritize Respect for Persons, Beneficence, and Justice (ethical principles outlined by the Belmont Report) (</a:t>
            </a:r>
            <a:r>
              <a:rPr lang="en-US" dirty="0" err="1"/>
              <a:t>Shmueli</a:t>
            </a:r>
            <a:r>
              <a:rPr lang="en-US" dirty="0"/>
              <a:t> et al., 2021)</a:t>
            </a:r>
          </a:p>
        </p:txBody>
      </p:sp>
      <p:sp>
        <p:nvSpPr>
          <p:cNvPr id="4" name="Date Placeholder 3">
            <a:extLst>
              <a:ext uri="{FF2B5EF4-FFF2-40B4-BE49-F238E27FC236}">
                <a16:creationId xmlns:a16="http://schemas.microsoft.com/office/drawing/2014/main" id="{43602B92-C652-AE4A-B7D7-77304D5D3FA0}"/>
              </a:ext>
            </a:extLst>
          </p:cNvPr>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a:extLst>
              <a:ext uri="{FF2B5EF4-FFF2-40B4-BE49-F238E27FC236}">
                <a16:creationId xmlns:a16="http://schemas.microsoft.com/office/drawing/2014/main" id="{BCCD2770-9ACC-1A4C-BDB5-E22C2F2F445F}"/>
              </a:ext>
            </a:extLst>
          </p:cNvPr>
          <p:cNvSpPr>
            <a:spLocks noGrp="1"/>
          </p:cNvSpPr>
          <p:nvPr>
            <p:ph type="sldNum" sz="quarter" idx="12"/>
          </p:nvPr>
        </p:nvSpPr>
        <p:spPr/>
        <p:txBody>
          <a:bodyPr/>
          <a:lstStyle/>
          <a:p>
            <a:fld id="{E6ACC605-09B8-7941-B222-904ABE92838B}" type="slidenum">
              <a:rPr lang="en-US" smtClean="0"/>
              <a:t>51</a:t>
            </a:fld>
            <a:endParaRPr lang="en-US"/>
          </a:p>
        </p:txBody>
      </p:sp>
    </p:spTree>
    <p:extLst>
      <p:ext uri="{BB962C8B-B14F-4D97-AF65-F5344CB8AC3E}">
        <p14:creationId xmlns:p14="http://schemas.microsoft.com/office/powerpoint/2010/main" val="240023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4EF-920B-6D49-8A11-21D067A4D0EE}"/>
              </a:ext>
            </a:extLst>
          </p:cNvPr>
          <p:cNvSpPr>
            <a:spLocks noGrp="1"/>
          </p:cNvSpPr>
          <p:nvPr>
            <p:ph type="title"/>
          </p:nvPr>
        </p:nvSpPr>
        <p:spPr/>
        <p:txBody>
          <a:bodyPr/>
          <a:lstStyle/>
          <a:p>
            <a:r>
              <a:rPr lang="en-US" dirty="0"/>
              <a:t>Projects</a:t>
            </a:r>
          </a:p>
        </p:txBody>
      </p:sp>
      <p:sp>
        <p:nvSpPr>
          <p:cNvPr id="4" name="Date Placeholder 3">
            <a:extLst>
              <a:ext uri="{FF2B5EF4-FFF2-40B4-BE49-F238E27FC236}">
                <a16:creationId xmlns:a16="http://schemas.microsoft.com/office/drawing/2014/main" id="{ABBF3FF0-3B97-0F41-A405-3FF0B2FDA86F}"/>
              </a:ext>
            </a:extLst>
          </p:cNvPr>
          <p:cNvSpPr>
            <a:spLocks noGrp="1"/>
          </p:cNvSpPr>
          <p:nvPr>
            <p:ph type="dt" sz="half" idx="10"/>
          </p:nvPr>
        </p:nvSpPr>
        <p:spPr/>
        <p:txBody>
          <a:bodyPr/>
          <a:lstStyle/>
          <a:p>
            <a:fld id="{96594C92-A004-024F-BB05-2CB76FDBFA62}" type="datetime1">
              <a:rPr lang="en-US" smtClean="0"/>
              <a:t>9/22/22</a:t>
            </a:fld>
            <a:endParaRPr lang="en-US"/>
          </a:p>
        </p:txBody>
      </p:sp>
      <p:sp>
        <p:nvSpPr>
          <p:cNvPr id="5" name="Slide Number Placeholder 4">
            <a:extLst>
              <a:ext uri="{FF2B5EF4-FFF2-40B4-BE49-F238E27FC236}">
                <a16:creationId xmlns:a16="http://schemas.microsoft.com/office/drawing/2014/main" id="{B4FA1DB4-64CD-6F45-A7AC-8AACD89AF128}"/>
              </a:ext>
            </a:extLst>
          </p:cNvPr>
          <p:cNvSpPr>
            <a:spLocks noGrp="1"/>
          </p:cNvSpPr>
          <p:nvPr>
            <p:ph type="sldNum" sz="quarter" idx="12"/>
          </p:nvPr>
        </p:nvSpPr>
        <p:spPr/>
        <p:txBody>
          <a:bodyPr/>
          <a:lstStyle/>
          <a:p>
            <a:fld id="{2675AF18-4338-F24B-A6C7-26677B9C738D}" type="slidenum">
              <a:rPr lang="en-US" smtClean="0"/>
              <a:t>52</a:t>
            </a:fld>
            <a:endParaRPr lang="en-US"/>
          </a:p>
        </p:txBody>
      </p:sp>
      <p:sp>
        <p:nvSpPr>
          <p:cNvPr id="8" name="Content Placeholder 2">
            <a:extLst>
              <a:ext uri="{FF2B5EF4-FFF2-40B4-BE49-F238E27FC236}">
                <a16:creationId xmlns:a16="http://schemas.microsoft.com/office/drawing/2014/main" id="{6308D023-93F0-F7BD-5264-301D08945EED}"/>
              </a:ext>
            </a:extLst>
          </p:cNvPr>
          <p:cNvSpPr txBox="1">
            <a:spLocks/>
          </p:cNvSpPr>
          <p:nvPr/>
        </p:nvSpPr>
        <p:spPr>
          <a:xfrm>
            <a:off x="601884" y="1284790"/>
            <a:ext cx="7824486" cy="49423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i="1" dirty="0"/>
              <a:t>Data Gathering and Processing Project </a:t>
            </a:r>
            <a:r>
              <a:rPr lang="en-US" sz="1800" dirty="0"/>
              <a:t>Proposals are due October 6. </a:t>
            </a:r>
          </a:p>
          <a:p>
            <a:r>
              <a:rPr lang="en-US" sz="1800" dirty="0"/>
              <a:t>Think of a topic you are passionate about and for which you can use data (choose at least two different large-scale datasets) to address important questions</a:t>
            </a:r>
          </a:p>
          <a:p>
            <a:r>
              <a:rPr lang="en-US" sz="1800" dirty="0"/>
              <a:t>Say you are passionate about understanding racial justice. You can find relevant data in various sources (e.g., </a:t>
            </a:r>
            <a:r>
              <a:rPr lang="en-US" sz="1800" dirty="0" err="1"/>
              <a:t>openpolicing.stanford.edu</a:t>
            </a:r>
            <a:r>
              <a:rPr lang="en-US" sz="1800" dirty="0"/>
              <a:t>/data) and combine with other datasets, e.g., social media</a:t>
            </a:r>
          </a:p>
          <a:p>
            <a:r>
              <a:rPr lang="en-US" sz="1800" dirty="0"/>
              <a:t>Or say that topic is food. You can find relevant data there too. (e.g., </a:t>
            </a:r>
            <a:r>
              <a:rPr lang="en-US" sz="1800" dirty="0" err="1"/>
              <a:t>foodnetwork.com</a:t>
            </a:r>
            <a:r>
              <a:rPr lang="en-US" sz="1800" dirty="0"/>
              <a:t>, </a:t>
            </a:r>
            <a:r>
              <a:rPr lang="en-US" sz="1800" dirty="0" err="1"/>
              <a:t>flavornet.com</a:t>
            </a:r>
            <a:r>
              <a:rPr lang="en-US" sz="1800" dirty="0"/>
              <a:t>)</a:t>
            </a:r>
          </a:p>
          <a:p>
            <a:r>
              <a:rPr lang="en-US" sz="1800" dirty="0"/>
              <a:t>And so much more… Check out example projects from the previous years.</a:t>
            </a:r>
          </a:p>
          <a:p>
            <a:endParaRPr lang="en-US" sz="1800" dirty="0"/>
          </a:p>
          <a:p>
            <a:r>
              <a:rPr lang="en-US" sz="1800" dirty="0"/>
              <a:t>The point is to find your calling, find your questions, and ask questions if you are stuck</a:t>
            </a:r>
          </a:p>
          <a:p>
            <a:r>
              <a:rPr lang="en-US" sz="1800" dirty="0"/>
              <a:t>You can see that I am asking you to use at least two datasets? Why?</a:t>
            </a:r>
          </a:p>
          <a:p>
            <a:r>
              <a:rPr lang="en-US" sz="1800" dirty="0"/>
              <a:t>Make sure you use large-scale computation techniques (</a:t>
            </a:r>
            <a:r>
              <a:rPr lang="en-US" sz="1800" dirty="0" err="1"/>
              <a:t>mrjob</a:t>
            </a:r>
            <a:r>
              <a:rPr lang="en-US" sz="1800" dirty="0"/>
              <a:t> or spark, which we will earn about next week)</a:t>
            </a:r>
          </a:p>
          <a:p>
            <a:endParaRPr lang="en-US" sz="1500" dirty="0"/>
          </a:p>
          <a:p>
            <a:endParaRPr lang="en-US" sz="1500" dirty="0"/>
          </a:p>
          <a:p>
            <a:endParaRPr lang="en-US" sz="1500" dirty="0"/>
          </a:p>
          <a:p>
            <a:pPr marL="0" indent="0">
              <a:buNone/>
            </a:pPr>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p:txBody>
      </p:sp>
    </p:spTree>
    <p:extLst>
      <p:ext uri="{BB962C8B-B14F-4D97-AF65-F5344CB8AC3E}">
        <p14:creationId xmlns:p14="http://schemas.microsoft.com/office/powerpoint/2010/main" val="405918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A0DF-DBC9-6E4B-A74D-35FBADAB9F58}"/>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2E2436B-45A9-464C-98D5-5EE4F95A56C7}"/>
              </a:ext>
            </a:extLst>
          </p:cNvPr>
          <p:cNvSpPr>
            <a:spLocks noGrp="1"/>
          </p:cNvSpPr>
          <p:nvPr>
            <p:ph idx="1"/>
          </p:nvPr>
        </p:nvSpPr>
        <p:spPr>
          <a:xfrm>
            <a:off x="457200" y="1306285"/>
            <a:ext cx="8229600" cy="5177641"/>
          </a:xfrm>
        </p:spPr>
        <p:txBody>
          <a:bodyPr>
            <a:normAutofit fontScale="77500" lnSpcReduction="20000"/>
          </a:bodyPr>
          <a:lstStyle/>
          <a:p>
            <a:r>
              <a:rPr lang="en-US" dirty="0"/>
              <a:t>Keep in mind the UMSI mission/goals:</a:t>
            </a:r>
          </a:p>
          <a:p>
            <a:pPr lvl="1"/>
            <a:r>
              <a:rPr lang="en-US" dirty="0"/>
              <a:t>Learning and research that deeply engage pressing social issues</a:t>
            </a:r>
          </a:p>
          <a:p>
            <a:pPr lvl="1"/>
            <a:r>
              <a:rPr lang="en-US" dirty="0"/>
              <a:t>Public and scholarly impact</a:t>
            </a:r>
          </a:p>
          <a:p>
            <a:pPr lvl="1"/>
            <a:r>
              <a:rPr lang="en-US" dirty="0"/>
              <a:t>Effective stewardship of public and donor resources</a:t>
            </a:r>
          </a:p>
          <a:p>
            <a:pPr lvl="1"/>
            <a:r>
              <a:rPr lang="en-US" dirty="0"/>
              <a:t>Pursuit, integration, and respect of diverse intellectual perspectives</a:t>
            </a:r>
          </a:p>
          <a:p>
            <a:pPr lvl="1"/>
            <a:r>
              <a:rPr lang="en-US" dirty="0"/>
              <a:t>Being intellectually adventurous and creative</a:t>
            </a:r>
          </a:p>
          <a:p>
            <a:pPr lvl="1"/>
            <a:r>
              <a:rPr lang="en-US" dirty="0"/>
              <a:t>Public access to information</a:t>
            </a:r>
          </a:p>
          <a:p>
            <a:pPr lvl="1"/>
            <a:r>
              <a:rPr lang="en-US" dirty="0"/>
              <a:t>Civility and respect in public discourse</a:t>
            </a:r>
          </a:p>
          <a:p>
            <a:pPr lvl="1"/>
            <a:r>
              <a:rPr lang="en-US" dirty="0"/>
              <a:t>Public undergraduate and graduate education as a path for increased social and economic mobility, in particular for student populations historically underrepresented in higher education</a:t>
            </a:r>
          </a:p>
          <a:p>
            <a:pPr lvl="1"/>
            <a:r>
              <a:rPr lang="en-US" dirty="0"/>
              <a:t>Passion and engagement</a:t>
            </a:r>
          </a:p>
          <a:p>
            <a:pPr lvl="1"/>
            <a:r>
              <a:rPr lang="en-US" dirty="0"/>
              <a:t>Work-life balance</a:t>
            </a:r>
          </a:p>
          <a:p>
            <a:pPr lvl="1"/>
            <a:r>
              <a:rPr lang="en-US" dirty="0"/>
              <a:t>Diversity, equity, and inclusion</a:t>
            </a:r>
          </a:p>
          <a:p>
            <a:endParaRPr lang="en-US" dirty="0"/>
          </a:p>
        </p:txBody>
      </p:sp>
      <p:sp>
        <p:nvSpPr>
          <p:cNvPr id="5" name="Slide Number Placeholder 4">
            <a:extLst>
              <a:ext uri="{FF2B5EF4-FFF2-40B4-BE49-F238E27FC236}">
                <a16:creationId xmlns:a16="http://schemas.microsoft.com/office/drawing/2014/main" id="{662BD0ED-527B-6346-A3EE-C651E58567E0}"/>
              </a:ext>
            </a:extLst>
          </p:cNvPr>
          <p:cNvSpPr>
            <a:spLocks noGrp="1"/>
          </p:cNvSpPr>
          <p:nvPr>
            <p:ph type="sldNum" sz="quarter" idx="12"/>
          </p:nvPr>
        </p:nvSpPr>
        <p:spPr/>
        <p:txBody>
          <a:bodyPr/>
          <a:lstStyle/>
          <a:p>
            <a:fld id="{2675AF18-4338-F24B-A6C7-26677B9C738D}" type="slidenum">
              <a:rPr lang="en-US" smtClean="0"/>
              <a:t>53</a:t>
            </a:fld>
            <a:endParaRPr lang="en-US"/>
          </a:p>
        </p:txBody>
      </p:sp>
    </p:spTree>
    <p:extLst>
      <p:ext uri="{BB962C8B-B14F-4D97-AF65-F5344CB8AC3E}">
        <p14:creationId xmlns:p14="http://schemas.microsoft.com/office/powerpoint/2010/main" val="127400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Crowdsourcing and Human Computation: People as data manipulators and analyzers</a:t>
            </a:r>
          </a:p>
        </p:txBody>
      </p:sp>
      <p:sp>
        <p:nvSpPr>
          <p:cNvPr id="3" name="Content Placeholder 2"/>
          <p:cNvSpPr>
            <a:spLocks noGrp="1"/>
          </p:cNvSpPr>
          <p:nvPr>
            <p:ph idx="1"/>
          </p:nvPr>
        </p:nvSpPr>
        <p:spPr>
          <a:xfrm>
            <a:off x="628650" y="1640959"/>
            <a:ext cx="7886700" cy="4351338"/>
          </a:xfrm>
        </p:spPr>
        <p:txBody>
          <a:bodyPr>
            <a:normAutofit fontScale="85000" lnSpcReduction="10000"/>
          </a:bodyPr>
          <a:lstStyle/>
          <a:p>
            <a:r>
              <a:rPr lang="en-US" dirty="0"/>
              <a:t>Use humans as processors in a distributed system</a:t>
            </a:r>
          </a:p>
          <a:p>
            <a:pPr lvl="1"/>
            <a:r>
              <a:rPr lang="en-US" dirty="0"/>
              <a:t>Humans do tasks computers cannot (do well) </a:t>
            </a:r>
          </a:p>
          <a:p>
            <a:pPr lvl="1"/>
            <a:r>
              <a:rPr lang="en-US" dirty="0"/>
              <a:t>System makes opaque “external call” to the “HPU”</a:t>
            </a:r>
          </a:p>
          <a:p>
            <a:r>
              <a:rPr lang="en-US" dirty="0"/>
              <a:t>HPU has describable functional capabilities</a:t>
            </a:r>
            <a:br>
              <a:rPr lang="en-US" dirty="0"/>
            </a:br>
            <a:r>
              <a:rPr lang="en-US" sz="1800" dirty="0"/>
              <a:t>[J. Davis et al., ACVHL’10]</a:t>
            </a:r>
          </a:p>
          <a:p>
            <a:pPr lvl="1"/>
            <a:r>
              <a:rPr lang="en-US" dirty="0"/>
              <a:t>Ex. 1: Detect CPU (</a:t>
            </a:r>
            <a:r>
              <a:rPr lang="en-US" dirty="0" err="1"/>
              <a:t>Captcha</a:t>
            </a:r>
            <a:r>
              <a:rPr lang="en-US" dirty="0"/>
              <a:t> – “reverse Turing test”) </a:t>
            </a:r>
          </a:p>
          <a:p>
            <a:pPr lvl="1"/>
            <a:r>
              <a:rPr lang="en-US" dirty="0"/>
              <a:t>Ex. 2: HPU computation (e.g. labeled data)</a:t>
            </a:r>
          </a:p>
          <a:p>
            <a:pPr lvl="2"/>
            <a:r>
              <a:rPr lang="en-US" dirty="0"/>
              <a:t>linear, with minimal post-processing of HPU output </a:t>
            </a:r>
          </a:p>
          <a:p>
            <a:pPr lvl="2"/>
            <a:r>
              <a:rPr lang="en-US" dirty="0"/>
              <a:t>e.g. </a:t>
            </a:r>
            <a:r>
              <a:rPr lang="en-US" dirty="0" err="1"/>
              <a:t>ReCaptcha</a:t>
            </a:r>
            <a:r>
              <a:rPr lang="en-US" dirty="0"/>
              <a:t>, ESP game, most Mechanical Turk work </a:t>
            </a:r>
          </a:p>
          <a:p>
            <a:pPr lvl="1"/>
            <a:r>
              <a:rPr lang="en-US" dirty="0"/>
              <a:t>Ex. 3: Integrate CPU + HPU computation</a:t>
            </a:r>
          </a:p>
          <a:p>
            <a:pPr lvl="2"/>
            <a:r>
              <a:rPr lang="en-US" dirty="0"/>
              <a:t>HPU part of core system architecture, many invocations </a:t>
            </a:r>
          </a:p>
          <a:p>
            <a:endParaRPr lang="en-US" dirty="0"/>
          </a:p>
        </p:txBody>
      </p:sp>
      <p:sp>
        <p:nvSpPr>
          <p:cNvPr id="4" name="TextBox 3"/>
          <p:cNvSpPr txBox="1"/>
          <p:nvPr/>
        </p:nvSpPr>
        <p:spPr>
          <a:xfrm>
            <a:off x="1485900" y="5992297"/>
            <a:ext cx="5827301" cy="369332"/>
          </a:xfrm>
          <a:prstGeom prst="rect">
            <a:avLst/>
          </a:prstGeom>
          <a:noFill/>
        </p:spPr>
        <p:txBody>
          <a:bodyPr wrap="none" rtlCol="0">
            <a:spAutoFit/>
          </a:bodyPr>
          <a:lstStyle/>
          <a:p>
            <a:r>
              <a:rPr lang="en-US" dirty="0">
                <a:hlinkClick r:id="rId3"/>
              </a:rPr>
              <a:t>Source:  http://ir.ischool.utexas.edu/wsdm2011_tutorial.pdf</a:t>
            </a:r>
            <a:endParaRPr lang="en-US" dirty="0"/>
          </a:p>
        </p:txBody>
      </p:sp>
      <p:sp>
        <p:nvSpPr>
          <p:cNvPr id="5" name="Date Placeholder 4"/>
          <p:cNvSpPr>
            <a:spLocks noGrp="1"/>
          </p:cNvSpPr>
          <p:nvPr>
            <p:ph type="dt" sz="half" idx="10"/>
          </p:nvPr>
        </p:nvSpPr>
        <p:spPr/>
        <p:txBody>
          <a:bodyPr/>
          <a:lstStyle/>
          <a:p>
            <a:fld id="{9FD4E780-F748-D24D-B1D2-5B75FCB1F497}" type="datetime1">
              <a:rPr lang="en-US" smtClean="0"/>
              <a:t>9/22/22</a:t>
            </a:fld>
            <a:endParaRPr lang="en-US"/>
          </a:p>
        </p:txBody>
      </p:sp>
      <p:sp>
        <p:nvSpPr>
          <p:cNvPr id="7" name="Slide Number Placeholder 6"/>
          <p:cNvSpPr>
            <a:spLocks noGrp="1"/>
          </p:cNvSpPr>
          <p:nvPr>
            <p:ph type="sldNum" sz="quarter" idx="12"/>
          </p:nvPr>
        </p:nvSpPr>
        <p:spPr/>
        <p:txBody>
          <a:bodyPr/>
          <a:lstStyle/>
          <a:p>
            <a:fld id="{D6819623-88F3-4C49-9623-F9B53F0624B0}" type="slidenum">
              <a:rPr lang="en-US" smtClean="0"/>
              <a:t>54</a:t>
            </a:fld>
            <a:endParaRPr lang="en-US"/>
          </a:p>
        </p:txBody>
      </p:sp>
    </p:spTree>
    <p:extLst>
      <p:ext uri="{BB962C8B-B14F-4D97-AF65-F5344CB8AC3E}">
        <p14:creationId xmlns:p14="http://schemas.microsoft.com/office/powerpoint/2010/main" val="79665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Human-in-the-loop data manipulation and analysis</a:t>
            </a:r>
          </a:p>
        </p:txBody>
      </p:sp>
      <p:sp>
        <p:nvSpPr>
          <p:cNvPr id="3" name="Content Placeholder 2"/>
          <p:cNvSpPr>
            <a:spLocks noGrp="1"/>
          </p:cNvSpPr>
          <p:nvPr>
            <p:ph idx="1"/>
          </p:nvPr>
        </p:nvSpPr>
        <p:spPr/>
        <p:txBody>
          <a:bodyPr>
            <a:normAutofit fontScale="92500" lnSpcReduction="20000"/>
          </a:bodyPr>
          <a:lstStyle/>
          <a:p>
            <a:r>
              <a:rPr lang="en-US" dirty="0"/>
              <a:t>CPU + HPU hybrid applications blend automation with human computation to achieve new capabilities exceeding components </a:t>
            </a:r>
          </a:p>
          <a:p>
            <a:pPr marL="457200" lvl="1" indent="0">
              <a:buNone/>
            </a:pPr>
            <a:r>
              <a:rPr lang="en-US" dirty="0"/>
              <a:t>– </a:t>
            </a:r>
            <a:r>
              <a:rPr lang="en-US" dirty="0" err="1"/>
              <a:t>CrowdSearch</a:t>
            </a:r>
            <a:r>
              <a:rPr lang="en-US" dirty="0"/>
              <a:t> </a:t>
            </a:r>
            <a:r>
              <a:rPr lang="en-US" dirty="0">
                <a:solidFill>
                  <a:schemeClr val="bg1">
                    <a:lumMod val="75000"/>
                  </a:schemeClr>
                </a:solidFill>
              </a:rPr>
              <a:t>[T. Yan et al., </a:t>
            </a:r>
            <a:r>
              <a:rPr lang="en-US" dirty="0" err="1">
                <a:solidFill>
                  <a:schemeClr val="bg1">
                    <a:lumMod val="75000"/>
                  </a:schemeClr>
                </a:solidFill>
              </a:rPr>
              <a:t>MobiSys</a:t>
            </a:r>
            <a:r>
              <a:rPr lang="en-US" dirty="0">
                <a:solidFill>
                  <a:schemeClr val="bg1">
                    <a:lumMod val="75000"/>
                  </a:schemeClr>
                </a:solidFill>
              </a:rPr>
              <a:t> 2010]</a:t>
            </a:r>
          </a:p>
          <a:p>
            <a:pPr lvl="2"/>
            <a:r>
              <a:rPr lang="en-US" dirty="0"/>
              <a:t>Real-time accurate image search on mobile phones</a:t>
            </a:r>
          </a:p>
          <a:p>
            <a:pPr marL="457200" lvl="1" indent="0">
              <a:buNone/>
            </a:pPr>
            <a:r>
              <a:rPr lang="en-US" dirty="0"/>
              <a:t>– </a:t>
            </a:r>
            <a:r>
              <a:rPr lang="en-US" dirty="0" err="1"/>
              <a:t>Soylent</a:t>
            </a:r>
            <a:r>
              <a:rPr lang="en-US" dirty="0"/>
              <a:t>: A Word Processor with a Crowd Inside. </a:t>
            </a:r>
            <a:br>
              <a:rPr lang="en-US" dirty="0"/>
            </a:br>
            <a:r>
              <a:rPr lang="en-US" dirty="0">
                <a:solidFill>
                  <a:schemeClr val="bg1">
                    <a:lumMod val="75000"/>
                  </a:schemeClr>
                </a:solidFill>
              </a:rPr>
              <a:t>	[M.  Bernstein et al. UIST 2010.]</a:t>
            </a:r>
          </a:p>
          <a:p>
            <a:pPr marL="457200" lvl="1" indent="0">
              <a:buNone/>
            </a:pPr>
            <a:r>
              <a:rPr lang="en-US" dirty="0"/>
              <a:t>– Translation by Interactive Collaboration between  Monolingual Users, </a:t>
            </a:r>
            <a:r>
              <a:rPr lang="en-US" dirty="0">
                <a:solidFill>
                  <a:schemeClr val="bg1">
                    <a:lumMod val="75000"/>
                  </a:schemeClr>
                </a:solidFill>
              </a:rPr>
              <a:t>[B. </a:t>
            </a:r>
            <a:r>
              <a:rPr lang="en-US" dirty="0" err="1">
                <a:solidFill>
                  <a:schemeClr val="bg1">
                    <a:lumMod val="75000"/>
                  </a:schemeClr>
                </a:solidFill>
              </a:rPr>
              <a:t>Bederson</a:t>
            </a:r>
            <a:r>
              <a:rPr lang="en-US" dirty="0">
                <a:solidFill>
                  <a:schemeClr val="bg1">
                    <a:lumMod val="75000"/>
                  </a:schemeClr>
                </a:solidFill>
              </a:rPr>
              <a:t> et al. GI 2010] </a:t>
            </a:r>
          </a:p>
          <a:p>
            <a:pPr marL="457200" lvl="1" indent="0">
              <a:buNone/>
            </a:pPr>
            <a:r>
              <a:rPr lang="en-US" dirty="0"/>
              <a:t>– Slow Search </a:t>
            </a:r>
          </a:p>
          <a:p>
            <a:pPr marL="457200" lvl="1" indent="0">
              <a:buNone/>
            </a:pPr>
            <a:r>
              <a:rPr lang="en-US" dirty="0">
                <a:solidFill>
                  <a:schemeClr val="bg1">
                    <a:lumMod val="75000"/>
                  </a:schemeClr>
                </a:solidFill>
              </a:rPr>
              <a:t>[J. </a:t>
            </a:r>
            <a:r>
              <a:rPr lang="en-US" dirty="0" err="1">
                <a:solidFill>
                  <a:schemeClr val="bg1">
                    <a:lumMod val="75000"/>
                  </a:schemeClr>
                </a:solidFill>
              </a:rPr>
              <a:t>Teevan</a:t>
            </a:r>
            <a:r>
              <a:rPr lang="en-US" dirty="0">
                <a:solidFill>
                  <a:schemeClr val="bg1">
                    <a:lumMod val="75000"/>
                  </a:schemeClr>
                </a:solidFill>
              </a:rPr>
              <a:t>, K. Collins-Thompson, R. White, S. </a:t>
            </a:r>
            <a:r>
              <a:rPr lang="en-US" dirty="0" err="1">
                <a:solidFill>
                  <a:schemeClr val="bg1">
                    <a:lumMod val="75000"/>
                  </a:schemeClr>
                </a:solidFill>
              </a:rPr>
              <a:t>Dumais</a:t>
            </a:r>
            <a:r>
              <a:rPr lang="en-US" dirty="0">
                <a:solidFill>
                  <a:schemeClr val="bg1">
                    <a:lumMod val="75000"/>
                  </a:schemeClr>
                </a:solidFill>
              </a:rPr>
              <a:t>, CACM Aug 2014.]</a:t>
            </a:r>
          </a:p>
          <a:p>
            <a:endParaRPr lang="en-US" dirty="0"/>
          </a:p>
        </p:txBody>
      </p:sp>
      <p:sp>
        <p:nvSpPr>
          <p:cNvPr id="4" name="Date Placeholder 3"/>
          <p:cNvSpPr>
            <a:spLocks noGrp="1"/>
          </p:cNvSpPr>
          <p:nvPr>
            <p:ph type="dt" sz="half" idx="10"/>
          </p:nvPr>
        </p:nvSpPr>
        <p:spPr/>
        <p:txBody>
          <a:bodyPr/>
          <a:lstStyle/>
          <a:p>
            <a:fld id="{CABF4FB0-71B0-714C-ABF0-8A08E7186A4B}" type="datetime1">
              <a:rPr lang="en-US" smtClean="0"/>
              <a:t>9/22/22</a:t>
            </a:fld>
            <a:endParaRPr lang="en-US"/>
          </a:p>
        </p:txBody>
      </p:sp>
      <p:sp>
        <p:nvSpPr>
          <p:cNvPr id="6" name="Slide Number Placeholder 5"/>
          <p:cNvSpPr>
            <a:spLocks noGrp="1"/>
          </p:cNvSpPr>
          <p:nvPr>
            <p:ph type="sldNum" sz="quarter" idx="12"/>
          </p:nvPr>
        </p:nvSpPr>
        <p:spPr/>
        <p:txBody>
          <a:bodyPr/>
          <a:lstStyle/>
          <a:p>
            <a:fld id="{D6819623-88F3-4C49-9623-F9B53F0624B0}" type="slidenum">
              <a:rPr lang="en-US" smtClean="0"/>
              <a:t>55</a:t>
            </a:fld>
            <a:endParaRPr lang="en-US"/>
          </a:p>
        </p:txBody>
      </p:sp>
    </p:spTree>
    <p:extLst>
      <p:ext uri="{BB962C8B-B14F-4D97-AF65-F5344CB8AC3E}">
        <p14:creationId xmlns:p14="http://schemas.microsoft.com/office/powerpoint/2010/main" val="398789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CrowdSearch</a:t>
            </a:r>
            <a:r>
              <a:rPr lang="en-US" dirty="0"/>
              <a:t>: adding human verification to image search</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21116" t="30595" r="22303" b="5803"/>
          <a:stretch/>
        </p:blipFill>
        <p:spPr>
          <a:xfrm>
            <a:off x="1008643" y="1792893"/>
            <a:ext cx="7324867" cy="4425628"/>
          </a:xfrm>
          <a:prstGeom prst="rect">
            <a:avLst/>
          </a:prstGeom>
        </p:spPr>
      </p:pic>
      <p:sp>
        <p:nvSpPr>
          <p:cNvPr id="5" name="TextBox 4"/>
          <p:cNvSpPr txBox="1"/>
          <p:nvPr/>
        </p:nvSpPr>
        <p:spPr>
          <a:xfrm>
            <a:off x="1244528" y="6218521"/>
            <a:ext cx="6853095" cy="369332"/>
          </a:xfrm>
          <a:prstGeom prst="rect">
            <a:avLst/>
          </a:prstGeom>
          <a:noFill/>
        </p:spPr>
        <p:txBody>
          <a:bodyPr wrap="none" rtlCol="0">
            <a:spAutoFit/>
          </a:bodyPr>
          <a:lstStyle/>
          <a:p>
            <a:r>
              <a:rPr lang="en-US" dirty="0"/>
              <a:t>Source: </a:t>
            </a:r>
            <a:r>
              <a:rPr lang="en-US" dirty="0">
                <a:hlinkClick r:id="rId4"/>
              </a:rPr>
              <a:t>http://www.csce.uark.edu/~tingxiny/pubs/MobiSys10-final.pdf</a:t>
            </a:r>
            <a:endParaRPr lang="en-US" dirty="0"/>
          </a:p>
        </p:txBody>
      </p:sp>
      <p:sp>
        <p:nvSpPr>
          <p:cNvPr id="6" name="Date Placeholder 5"/>
          <p:cNvSpPr>
            <a:spLocks noGrp="1"/>
          </p:cNvSpPr>
          <p:nvPr>
            <p:ph type="dt" sz="half" idx="10"/>
          </p:nvPr>
        </p:nvSpPr>
        <p:spPr/>
        <p:txBody>
          <a:bodyPr/>
          <a:lstStyle/>
          <a:p>
            <a:fld id="{5655EE24-8850-574C-A75A-C5E2E2D5DADD}" type="datetime1">
              <a:rPr lang="en-US" smtClean="0"/>
              <a:t>9/22/22</a:t>
            </a:fld>
            <a:endParaRPr lang="en-US"/>
          </a:p>
        </p:txBody>
      </p:sp>
      <p:sp>
        <p:nvSpPr>
          <p:cNvPr id="8" name="Slide Number Placeholder 7"/>
          <p:cNvSpPr>
            <a:spLocks noGrp="1"/>
          </p:cNvSpPr>
          <p:nvPr>
            <p:ph type="sldNum" sz="quarter" idx="12"/>
          </p:nvPr>
        </p:nvSpPr>
        <p:spPr/>
        <p:txBody>
          <a:bodyPr/>
          <a:lstStyle/>
          <a:p>
            <a:fld id="{D6819623-88F3-4C49-9623-F9B53F0624B0}" type="slidenum">
              <a:rPr lang="en-US" smtClean="0"/>
              <a:t>56</a:t>
            </a:fld>
            <a:endParaRPr lang="en-US"/>
          </a:p>
        </p:txBody>
      </p:sp>
    </p:spTree>
    <p:extLst>
      <p:ext uri="{BB962C8B-B14F-4D97-AF65-F5344CB8AC3E}">
        <p14:creationId xmlns:p14="http://schemas.microsoft.com/office/powerpoint/2010/main" val="2739642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Even a small amount of extra human computation can make a large improvement in accuracy</a:t>
            </a:r>
          </a:p>
        </p:txBody>
      </p:sp>
      <p:pic>
        <p:nvPicPr>
          <p:cNvPr id="4" name="Picture 3"/>
          <p:cNvPicPr>
            <a:picLocks noChangeAspect="1"/>
          </p:cNvPicPr>
          <p:nvPr/>
        </p:nvPicPr>
        <p:blipFill rotWithShape="1">
          <a:blip r:embed="rId3"/>
          <a:srcRect l="22163" t="31503" r="23488" b="15149"/>
          <a:stretch/>
        </p:blipFill>
        <p:spPr>
          <a:xfrm>
            <a:off x="329609" y="1913860"/>
            <a:ext cx="8282764" cy="4369982"/>
          </a:xfrm>
          <a:prstGeom prst="rect">
            <a:avLst/>
          </a:prstGeom>
        </p:spPr>
      </p:pic>
      <p:sp>
        <p:nvSpPr>
          <p:cNvPr id="5" name="TextBox 4"/>
          <p:cNvSpPr txBox="1"/>
          <p:nvPr/>
        </p:nvSpPr>
        <p:spPr>
          <a:xfrm>
            <a:off x="1145452" y="6288605"/>
            <a:ext cx="6853095" cy="369332"/>
          </a:xfrm>
          <a:prstGeom prst="rect">
            <a:avLst/>
          </a:prstGeom>
          <a:noFill/>
        </p:spPr>
        <p:txBody>
          <a:bodyPr wrap="none" rtlCol="0">
            <a:spAutoFit/>
          </a:bodyPr>
          <a:lstStyle/>
          <a:p>
            <a:r>
              <a:rPr lang="en-US" dirty="0"/>
              <a:t>Source: </a:t>
            </a:r>
            <a:r>
              <a:rPr lang="en-US" dirty="0">
                <a:hlinkClick r:id="rId4"/>
              </a:rPr>
              <a:t>http://www.csce.uark.edu/~tingxiny/pubs/MobiSys10-final.pdf</a:t>
            </a:r>
            <a:endParaRPr lang="en-US" dirty="0"/>
          </a:p>
        </p:txBody>
      </p:sp>
      <p:pic>
        <p:nvPicPr>
          <p:cNvPr id="6" name="Picture 5"/>
          <p:cNvPicPr>
            <a:picLocks noChangeAspect="1"/>
          </p:cNvPicPr>
          <p:nvPr/>
        </p:nvPicPr>
        <p:blipFill rotWithShape="1">
          <a:blip r:embed="rId5"/>
          <a:srcRect l="21256" t="28388" r="22163" b="18783"/>
          <a:stretch/>
        </p:blipFill>
        <p:spPr>
          <a:xfrm>
            <a:off x="260496" y="1937746"/>
            <a:ext cx="8623005" cy="4327452"/>
          </a:xfrm>
          <a:prstGeom prst="rect">
            <a:avLst/>
          </a:prstGeom>
        </p:spPr>
      </p:pic>
      <p:sp>
        <p:nvSpPr>
          <p:cNvPr id="7" name="Date Placeholder 6"/>
          <p:cNvSpPr>
            <a:spLocks noGrp="1"/>
          </p:cNvSpPr>
          <p:nvPr>
            <p:ph type="dt" sz="half" idx="10"/>
          </p:nvPr>
        </p:nvSpPr>
        <p:spPr/>
        <p:txBody>
          <a:bodyPr/>
          <a:lstStyle/>
          <a:p>
            <a:fld id="{52F4947E-5F77-724D-A068-3F06A8E7BE20}" type="datetime1">
              <a:rPr lang="en-US" smtClean="0"/>
              <a:t>9/22/22</a:t>
            </a:fld>
            <a:endParaRPr lang="en-US"/>
          </a:p>
        </p:txBody>
      </p:sp>
      <p:sp>
        <p:nvSpPr>
          <p:cNvPr id="9" name="Slide Number Placeholder 8"/>
          <p:cNvSpPr>
            <a:spLocks noGrp="1"/>
          </p:cNvSpPr>
          <p:nvPr>
            <p:ph type="sldNum" sz="quarter" idx="12"/>
          </p:nvPr>
        </p:nvSpPr>
        <p:spPr/>
        <p:txBody>
          <a:bodyPr/>
          <a:lstStyle/>
          <a:p>
            <a:fld id="{D6819623-88F3-4C49-9623-F9B53F0624B0}" type="slidenum">
              <a:rPr lang="en-US" smtClean="0"/>
              <a:t>57</a:t>
            </a:fld>
            <a:endParaRPr lang="en-US"/>
          </a:p>
        </p:txBody>
      </p:sp>
    </p:spTree>
    <p:extLst>
      <p:ext uri="{BB962C8B-B14F-4D97-AF65-F5344CB8AC3E}">
        <p14:creationId xmlns:p14="http://schemas.microsoft.com/office/powerpoint/2010/main" val="125683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7829-3E0B-C649-8014-444F4A8FD18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E87AE72-689D-BA42-AA78-7343BAD5ABD7}"/>
              </a:ext>
            </a:extLst>
          </p:cNvPr>
          <p:cNvSpPr>
            <a:spLocks noGrp="1"/>
          </p:cNvSpPr>
          <p:nvPr>
            <p:ph idx="1"/>
          </p:nvPr>
        </p:nvSpPr>
        <p:spPr/>
        <p:txBody>
          <a:bodyPr>
            <a:normAutofit fontScale="62500" lnSpcReduction="20000"/>
          </a:bodyPr>
          <a:lstStyle/>
          <a:p>
            <a:r>
              <a:rPr lang="en-US" dirty="0" err="1"/>
              <a:t>Karën</a:t>
            </a:r>
            <a:r>
              <a:rPr lang="en-US" dirty="0"/>
              <a:t> Fort, Gilles Adda, and K </a:t>
            </a:r>
            <a:r>
              <a:rPr lang="en-US" dirty="0" err="1"/>
              <a:t>Bretonnel</a:t>
            </a:r>
            <a:r>
              <a:rPr lang="en-US" dirty="0"/>
              <a:t> Cohen. 2011. Amazon mechanical </a:t>
            </a:r>
            <a:r>
              <a:rPr lang="en-US" dirty="0" err="1"/>
              <a:t>turk</a:t>
            </a:r>
            <a:r>
              <a:rPr lang="en-US" dirty="0"/>
              <a:t>: Gold mine or coal mine? Computational Linguistics, 37(2):413–420.</a:t>
            </a:r>
          </a:p>
          <a:p>
            <a:r>
              <a:rPr lang="en-US" dirty="0"/>
              <a:t>Mary L. Gray and Siddharth Suri. 2019. Ghost Work: How to Stop Silicon Valley from Building a New Global Underclass. Houghton Mifflin Harcourt, Boston, MA.</a:t>
            </a:r>
          </a:p>
          <a:p>
            <a:r>
              <a:rPr lang="en-US" dirty="0"/>
              <a:t>Matthew Lease, Jessica </a:t>
            </a:r>
            <a:r>
              <a:rPr lang="en-US" dirty="0" err="1"/>
              <a:t>Hullman</a:t>
            </a:r>
            <a:r>
              <a:rPr lang="en-US" dirty="0"/>
              <a:t>, Jeffrey Bigham, Michael Bernstein, Juho Kim, Walter </a:t>
            </a:r>
            <a:r>
              <a:rPr lang="en-US" dirty="0" err="1"/>
              <a:t>Lasecki</a:t>
            </a:r>
            <a:r>
              <a:rPr lang="en-US" dirty="0"/>
              <a:t>, </a:t>
            </a:r>
            <a:r>
              <a:rPr lang="en-US" dirty="0" err="1"/>
              <a:t>Saeideh</a:t>
            </a:r>
            <a:r>
              <a:rPr lang="en-US" dirty="0"/>
              <a:t> </a:t>
            </a:r>
            <a:r>
              <a:rPr lang="en-US" dirty="0" err="1"/>
              <a:t>Bakhshi</a:t>
            </a:r>
            <a:r>
              <a:rPr lang="en-US" dirty="0"/>
              <a:t>, </a:t>
            </a:r>
            <a:r>
              <a:rPr lang="en-US" dirty="0" err="1"/>
              <a:t>Tanushree</a:t>
            </a:r>
            <a:r>
              <a:rPr lang="en-US" dirty="0"/>
              <a:t> Mitra, and Robert Miller. 2013. Mechanical Turk is not anonymous. Available at SSRN 2228728.</a:t>
            </a:r>
          </a:p>
          <a:p>
            <a:r>
              <a:rPr lang="en-US" dirty="0"/>
              <a:t>Boaz </a:t>
            </a:r>
            <a:r>
              <a:rPr lang="en-US" dirty="0" err="1"/>
              <a:t>Shmueli</a:t>
            </a:r>
            <a:r>
              <a:rPr lang="en-US" dirty="0"/>
              <a:t>, Jan Fell, Soumya Ray, and </a:t>
            </a:r>
            <a:r>
              <a:rPr lang="en-US" dirty="0" err="1"/>
              <a:t>Lun</a:t>
            </a:r>
            <a:r>
              <a:rPr lang="en-US" dirty="0"/>
              <a:t>-Wei Ku. "Beyond fair pay: Ethical implications of NLP crowdsourcing." </a:t>
            </a:r>
            <a:r>
              <a:rPr lang="en-US" i="1" dirty="0" err="1"/>
              <a:t>arXiv</a:t>
            </a:r>
            <a:r>
              <a:rPr lang="en-US" i="1" dirty="0"/>
              <a:t> preprint arXiv:2104.10097</a:t>
            </a:r>
            <a:r>
              <a:rPr lang="en-US" dirty="0"/>
              <a:t> (2021).</a:t>
            </a:r>
          </a:p>
          <a:p>
            <a:r>
              <a:rPr lang="en-US" dirty="0" err="1"/>
              <a:t>Miriah</a:t>
            </a:r>
            <a:r>
              <a:rPr lang="en-US" dirty="0"/>
              <a:t> </a:t>
            </a:r>
            <a:r>
              <a:rPr lang="en-US" dirty="0" err="1"/>
              <a:t>Steiger</a:t>
            </a:r>
            <a:r>
              <a:rPr lang="en-US" dirty="0"/>
              <a:t>, </a:t>
            </a:r>
            <a:r>
              <a:rPr lang="en-US" dirty="0" err="1"/>
              <a:t>Timir</a:t>
            </a:r>
            <a:r>
              <a:rPr lang="en-US" dirty="0"/>
              <a:t> J </a:t>
            </a:r>
            <a:r>
              <a:rPr lang="en-US" dirty="0" err="1"/>
              <a:t>Bharucha</a:t>
            </a:r>
            <a:r>
              <a:rPr lang="en-US" dirty="0"/>
              <a:t>, </a:t>
            </a:r>
            <a:r>
              <a:rPr lang="en-US" dirty="0" err="1"/>
              <a:t>Sukrit</a:t>
            </a:r>
            <a:r>
              <a:rPr lang="en-US" dirty="0"/>
              <a:t> </a:t>
            </a:r>
            <a:r>
              <a:rPr lang="en-US" dirty="0" err="1"/>
              <a:t>Venkatagiri</a:t>
            </a:r>
            <a:r>
              <a:rPr lang="en-US" dirty="0"/>
              <a:t>, Martin J </a:t>
            </a:r>
            <a:r>
              <a:rPr lang="en-US" dirty="0" err="1"/>
              <a:t>Riedl</a:t>
            </a:r>
            <a:r>
              <a:rPr lang="en-US" dirty="0"/>
              <a:t>, and Matthew Lease. 2021. The psychological well-being of content moderators. In Proceedings of the 2021 CHI Conference on Human Factors in Computing Systems, CHI ’21, New York, NY, USA. Association for Computing Machinery.</a:t>
            </a:r>
          </a:p>
          <a:p>
            <a:endParaRPr lang="en-US" dirty="0"/>
          </a:p>
          <a:p>
            <a:endParaRPr lang="en-US" dirty="0"/>
          </a:p>
        </p:txBody>
      </p:sp>
      <p:sp>
        <p:nvSpPr>
          <p:cNvPr id="4" name="Date Placeholder 3">
            <a:extLst>
              <a:ext uri="{FF2B5EF4-FFF2-40B4-BE49-F238E27FC236}">
                <a16:creationId xmlns:a16="http://schemas.microsoft.com/office/drawing/2014/main" id="{E2164AB9-73E2-FC48-8C61-79531D6F9730}"/>
              </a:ext>
            </a:extLst>
          </p:cNvPr>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a:extLst>
              <a:ext uri="{FF2B5EF4-FFF2-40B4-BE49-F238E27FC236}">
                <a16:creationId xmlns:a16="http://schemas.microsoft.com/office/drawing/2014/main" id="{1794E842-1221-AE40-9321-7A6F5E6CD1D2}"/>
              </a:ext>
            </a:extLst>
          </p:cNvPr>
          <p:cNvSpPr>
            <a:spLocks noGrp="1"/>
          </p:cNvSpPr>
          <p:nvPr>
            <p:ph type="sldNum" sz="quarter" idx="12"/>
          </p:nvPr>
        </p:nvSpPr>
        <p:spPr/>
        <p:txBody>
          <a:bodyPr/>
          <a:lstStyle/>
          <a:p>
            <a:fld id="{E6ACC605-09B8-7941-B222-904ABE92838B}" type="slidenum">
              <a:rPr lang="en-US" smtClean="0"/>
              <a:t>58</a:t>
            </a:fld>
            <a:endParaRPr lang="en-US"/>
          </a:p>
        </p:txBody>
      </p:sp>
    </p:spTree>
    <p:extLst>
      <p:ext uri="{BB962C8B-B14F-4D97-AF65-F5344CB8AC3E}">
        <p14:creationId xmlns:p14="http://schemas.microsoft.com/office/powerpoint/2010/main" val="397903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cost of showing ads</a:t>
            </a: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6</a:t>
            </a:fld>
            <a:endParaRPr lang="en-US"/>
          </a:p>
        </p:txBody>
      </p:sp>
      <p:grpSp>
        <p:nvGrpSpPr>
          <p:cNvPr id="9" name="Group 8">
            <a:extLst>
              <a:ext uri="{FF2B5EF4-FFF2-40B4-BE49-F238E27FC236}">
                <a16:creationId xmlns:a16="http://schemas.microsoft.com/office/drawing/2014/main" id="{D067CD1E-4EB8-0CA1-033E-E2FF7E5AB98A}"/>
              </a:ext>
            </a:extLst>
          </p:cNvPr>
          <p:cNvGrpSpPr/>
          <p:nvPr/>
        </p:nvGrpSpPr>
        <p:grpSpPr>
          <a:xfrm>
            <a:off x="1975945" y="1201366"/>
            <a:ext cx="5118537" cy="2587660"/>
            <a:chOff x="1303283" y="1295959"/>
            <a:chExt cx="4419708" cy="2950604"/>
          </a:xfrm>
        </p:grpSpPr>
        <p:pic>
          <p:nvPicPr>
            <p:cNvPr id="6" name="Picture 5" descr="Screen Shot 2017-02-09 at 11.00.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283" y="1295959"/>
              <a:ext cx="4419708" cy="2950604"/>
            </a:xfrm>
            <a:prstGeom prst="rect">
              <a:avLst/>
            </a:prstGeom>
          </p:spPr>
        </p:pic>
        <p:sp>
          <p:nvSpPr>
            <p:cNvPr id="7" name="TextBox 6"/>
            <p:cNvSpPr txBox="1"/>
            <p:nvPr/>
          </p:nvSpPr>
          <p:spPr>
            <a:xfrm>
              <a:off x="1783584" y="2951947"/>
              <a:ext cx="326936" cy="543965"/>
            </a:xfrm>
            <a:prstGeom prst="rect">
              <a:avLst/>
            </a:prstGeom>
            <a:noFill/>
            <a:ln>
              <a:solidFill>
                <a:schemeClr val="tx1"/>
              </a:solidFill>
            </a:ln>
          </p:spPr>
          <p:txBody>
            <a:bodyPr wrap="none" rtlCol="0">
              <a:spAutoFit/>
            </a:bodyPr>
            <a:lstStyle/>
            <a:p>
              <a:r>
                <a:rPr lang="en-US" sz="2500" b="1" dirty="0"/>
                <a:t>A</a:t>
              </a:r>
            </a:p>
          </p:txBody>
        </p:sp>
      </p:grpSp>
      <p:pic>
        <p:nvPicPr>
          <p:cNvPr id="1026" name="Picture 2">
            <a:extLst>
              <a:ext uri="{FF2B5EF4-FFF2-40B4-BE49-F238E27FC236}">
                <a16:creationId xmlns:a16="http://schemas.microsoft.com/office/drawing/2014/main" id="{630C3DFF-E769-0D39-B1A7-5D66E2015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123" y="4207399"/>
            <a:ext cx="5444359" cy="24499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E010C23-0AA5-948D-1A05-544986C8BEC8}"/>
              </a:ext>
            </a:extLst>
          </p:cNvPr>
          <p:cNvSpPr txBox="1"/>
          <p:nvPr/>
        </p:nvSpPr>
        <p:spPr>
          <a:xfrm>
            <a:off x="6960141" y="2925849"/>
            <a:ext cx="415828" cy="418373"/>
          </a:xfrm>
          <a:prstGeom prst="rect">
            <a:avLst/>
          </a:prstGeom>
          <a:noFill/>
          <a:ln>
            <a:solidFill>
              <a:schemeClr val="tx1"/>
            </a:solidFill>
          </a:ln>
        </p:spPr>
        <p:txBody>
          <a:bodyPr wrap="none" rtlCol="0">
            <a:spAutoFit/>
          </a:bodyPr>
          <a:lstStyle/>
          <a:p>
            <a:r>
              <a:rPr lang="en-US" sz="2500" dirty="0"/>
              <a:t>B</a:t>
            </a:r>
          </a:p>
        </p:txBody>
      </p:sp>
      <p:sp>
        <p:nvSpPr>
          <p:cNvPr id="11" name="TextBox 10">
            <a:extLst>
              <a:ext uri="{FF2B5EF4-FFF2-40B4-BE49-F238E27FC236}">
                <a16:creationId xmlns:a16="http://schemas.microsoft.com/office/drawing/2014/main" id="{6833321D-2CD4-039F-3AD1-455F4720E210}"/>
              </a:ext>
            </a:extLst>
          </p:cNvPr>
          <p:cNvSpPr txBox="1"/>
          <p:nvPr/>
        </p:nvSpPr>
        <p:spPr>
          <a:xfrm>
            <a:off x="1145370" y="5193853"/>
            <a:ext cx="378630" cy="477054"/>
          </a:xfrm>
          <a:prstGeom prst="rect">
            <a:avLst/>
          </a:prstGeom>
          <a:noFill/>
          <a:ln>
            <a:solidFill>
              <a:schemeClr val="tx1"/>
            </a:solidFill>
          </a:ln>
        </p:spPr>
        <p:txBody>
          <a:bodyPr wrap="none" rtlCol="0">
            <a:spAutoFit/>
          </a:bodyPr>
          <a:lstStyle/>
          <a:p>
            <a:r>
              <a:rPr lang="en-US" sz="2500" b="1" dirty="0"/>
              <a:t>A</a:t>
            </a:r>
          </a:p>
        </p:txBody>
      </p:sp>
      <p:sp>
        <p:nvSpPr>
          <p:cNvPr id="12" name="TextBox 11">
            <a:extLst>
              <a:ext uri="{FF2B5EF4-FFF2-40B4-BE49-F238E27FC236}">
                <a16:creationId xmlns:a16="http://schemas.microsoft.com/office/drawing/2014/main" id="{C2DEF6BF-069C-AE21-8757-A37EE6E3A652}"/>
              </a:ext>
            </a:extLst>
          </p:cNvPr>
          <p:cNvSpPr txBox="1"/>
          <p:nvPr/>
        </p:nvSpPr>
        <p:spPr>
          <a:xfrm>
            <a:off x="7138817" y="5223193"/>
            <a:ext cx="415828" cy="418373"/>
          </a:xfrm>
          <a:prstGeom prst="rect">
            <a:avLst/>
          </a:prstGeom>
          <a:noFill/>
          <a:ln>
            <a:solidFill>
              <a:schemeClr val="tx1"/>
            </a:solidFill>
          </a:ln>
        </p:spPr>
        <p:txBody>
          <a:bodyPr wrap="none" rtlCol="0">
            <a:spAutoFit/>
          </a:bodyPr>
          <a:lstStyle/>
          <a:p>
            <a:r>
              <a:rPr lang="en-US" sz="2500" dirty="0"/>
              <a:t>B</a:t>
            </a:r>
          </a:p>
        </p:txBody>
      </p:sp>
    </p:spTree>
    <p:extLst>
      <p:ext uri="{BB962C8B-B14F-4D97-AF65-F5344CB8AC3E}">
        <p14:creationId xmlns:p14="http://schemas.microsoft.com/office/powerpoint/2010/main" val="429072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recommend?</a:t>
            </a:r>
          </a:p>
        </p:txBody>
      </p:sp>
      <p:sp>
        <p:nvSpPr>
          <p:cNvPr id="3" name="Content Placeholder 2"/>
          <p:cNvSpPr>
            <a:spLocks noGrp="1"/>
          </p:cNvSpPr>
          <p:nvPr>
            <p:ph idx="1"/>
          </p:nvPr>
        </p:nvSpPr>
        <p:spPr/>
        <p:txBody>
          <a:bodyPr/>
          <a:lstStyle/>
          <a:p>
            <a:pPr marL="0" indent="0">
              <a:buNone/>
            </a:pPr>
            <a:r>
              <a:rPr lang="en-US" dirty="0"/>
              <a:t> </a:t>
            </a:r>
          </a:p>
        </p:txBody>
      </p:sp>
      <p:sp>
        <p:nvSpPr>
          <p:cNvPr id="4" name="Date Placeholder 3"/>
          <p:cNvSpPr>
            <a:spLocks noGrp="1"/>
          </p:cNvSpPr>
          <p:nvPr>
            <p:ph type="dt" sz="half" idx="10"/>
          </p:nvPr>
        </p:nvSpPr>
        <p:spPr/>
        <p:txBody>
          <a:bodyPr/>
          <a:lstStyle/>
          <a:p>
            <a:fld id="{91C55F79-7A50-F549-B47F-A3D9BADAF7F2}" type="datetime1">
              <a:rPr lang="en-US" smtClean="0"/>
              <a:t>9/22/22</a:t>
            </a:fld>
            <a:endParaRPr lang="en-US"/>
          </a:p>
        </p:txBody>
      </p:sp>
      <p:sp>
        <p:nvSpPr>
          <p:cNvPr id="5" name="Slide Number Placeholder 4"/>
          <p:cNvSpPr>
            <a:spLocks noGrp="1"/>
          </p:cNvSpPr>
          <p:nvPr>
            <p:ph type="sldNum" sz="quarter" idx="12"/>
          </p:nvPr>
        </p:nvSpPr>
        <p:spPr/>
        <p:txBody>
          <a:bodyPr/>
          <a:lstStyle/>
          <a:p>
            <a:fld id="{E6ACC605-09B8-7941-B222-904ABE92838B}" type="slidenum">
              <a:rPr lang="en-US" smtClean="0"/>
              <a:t>7</a:t>
            </a:fld>
            <a:endParaRPr lang="en-US"/>
          </a:p>
        </p:txBody>
      </p:sp>
      <p:pic>
        <p:nvPicPr>
          <p:cNvPr id="6" name="Picture 5" descr="Screen Shot 2017-02-09 at 11.02.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9144000" cy="4300504"/>
          </a:xfrm>
          <a:prstGeom prst="rect">
            <a:avLst/>
          </a:prstGeom>
        </p:spPr>
      </p:pic>
      <p:sp>
        <p:nvSpPr>
          <p:cNvPr id="7" name="TextBox 6"/>
          <p:cNvSpPr txBox="1"/>
          <p:nvPr/>
        </p:nvSpPr>
        <p:spPr>
          <a:xfrm>
            <a:off x="322202" y="5570504"/>
            <a:ext cx="3725923" cy="784830"/>
          </a:xfrm>
          <a:prstGeom prst="rect">
            <a:avLst/>
          </a:prstGeom>
          <a:noFill/>
          <a:ln>
            <a:solidFill>
              <a:schemeClr val="tx1"/>
            </a:solidFill>
          </a:ln>
        </p:spPr>
        <p:txBody>
          <a:bodyPr wrap="square" rtlCol="0">
            <a:spAutoFit/>
          </a:bodyPr>
          <a:lstStyle/>
          <a:p>
            <a:r>
              <a:rPr lang="en-US" sz="2500" dirty="0"/>
              <a:t>A: </a:t>
            </a:r>
            <a:r>
              <a:rPr lang="en-US" sz="2000" dirty="0"/>
              <a:t>Users who bought item j also bought…</a:t>
            </a:r>
          </a:p>
        </p:txBody>
      </p:sp>
      <p:sp>
        <p:nvSpPr>
          <p:cNvPr id="8" name="TextBox 7"/>
          <p:cNvSpPr txBox="1"/>
          <p:nvPr/>
        </p:nvSpPr>
        <p:spPr>
          <a:xfrm>
            <a:off x="4744977" y="5579212"/>
            <a:ext cx="3941823" cy="784830"/>
          </a:xfrm>
          <a:prstGeom prst="rect">
            <a:avLst/>
          </a:prstGeom>
          <a:noFill/>
          <a:ln>
            <a:solidFill>
              <a:schemeClr val="tx1"/>
            </a:solidFill>
          </a:ln>
        </p:spPr>
        <p:txBody>
          <a:bodyPr wrap="square" rtlCol="0">
            <a:spAutoFit/>
          </a:bodyPr>
          <a:lstStyle/>
          <a:p>
            <a:r>
              <a:rPr lang="en-US" sz="2500" dirty="0"/>
              <a:t>B: </a:t>
            </a:r>
            <a:r>
              <a:rPr lang="en-US" sz="2000" dirty="0"/>
              <a:t>Users who viewed item j also viewed…</a:t>
            </a:r>
          </a:p>
        </p:txBody>
      </p:sp>
    </p:spTree>
    <p:extLst>
      <p:ext uri="{BB962C8B-B14F-4D97-AF65-F5344CB8AC3E}">
        <p14:creationId xmlns:p14="http://schemas.microsoft.com/office/powerpoint/2010/main" val="114845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basic A/B experiment: </a:t>
            </a:r>
            <a:br>
              <a:rPr lang="en-US" dirty="0"/>
            </a:br>
            <a:r>
              <a:rPr lang="en-US" dirty="0"/>
              <a:t>a form of </a:t>
            </a:r>
            <a:r>
              <a:rPr lang="en-US" u="sng" dirty="0"/>
              <a:t>controlled</a:t>
            </a:r>
            <a:r>
              <a:rPr lang="en-US" dirty="0"/>
              <a:t> trial</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34768" t="35666" r="35721" b="16057"/>
          <a:stretch/>
        </p:blipFill>
        <p:spPr>
          <a:xfrm>
            <a:off x="2767146" y="2039284"/>
            <a:ext cx="3373179" cy="2965940"/>
          </a:xfrm>
          <a:prstGeom prst="rect">
            <a:avLst/>
          </a:prstGeom>
        </p:spPr>
      </p:pic>
      <p:sp>
        <p:nvSpPr>
          <p:cNvPr id="5" name="TextBox 4"/>
          <p:cNvSpPr txBox="1"/>
          <p:nvPr/>
        </p:nvSpPr>
        <p:spPr>
          <a:xfrm>
            <a:off x="1212463" y="5669132"/>
            <a:ext cx="6482544" cy="507831"/>
          </a:xfrm>
          <a:prstGeom prst="rect">
            <a:avLst/>
          </a:prstGeom>
          <a:noFill/>
        </p:spPr>
        <p:txBody>
          <a:bodyPr wrap="none" rtlCol="0">
            <a:spAutoFit/>
          </a:bodyPr>
          <a:lstStyle/>
          <a:p>
            <a:r>
              <a:rPr lang="en-US" sz="1350" dirty="0"/>
              <a:t>Source: </a:t>
            </a:r>
            <a:r>
              <a:rPr lang="en-US" sz="1350" dirty="0">
                <a:hlinkClick r:id="rId4"/>
              </a:rPr>
              <a:t>http://ai.stanford.edu/~ronnyk/2009controlledExperimentsOnTheWebSurvey.pdf</a:t>
            </a:r>
            <a:endParaRPr lang="en-US" sz="1350" dirty="0"/>
          </a:p>
          <a:p>
            <a:endParaRPr lang="en-US" sz="1350" dirty="0"/>
          </a:p>
        </p:txBody>
      </p:sp>
      <p:sp>
        <p:nvSpPr>
          <p:cNvPr id="6" name="TextBox 5"/>
          <p:cNvSpPr txBox="1"/>
          <p:nvPr/>
        </p:nvSpPr>
        <p:spPr>
          <a:xfrm>
            <a:off x="981841" y="4499912"/>
            <a:ext cx="2551019" cy="715581"/>
          </a:xfrm>
          <a:prstGeom prst="rect">
            <a:avLst/>
          </a:prstGeom>
          <a:noFill/>
        </p:spPr>
        <p:txBody>
          <a:bodyPr wrap="none" rtlCol="0">
            <a:spAutoFit/>
          </a:bodyPr>
          <a:lstStyle/>
          <a:p>
            <a:r>
              <a:rPr lang="en-US" sz="1350" dirty="0"/>
              <a:t>Overall Evaluation Criterion (OEC)</a:t>
            </a:r>
            <a:br>
              <a:rPr lang="en-US" sz="1350" dirty="0"/>
            </a:br>
            <a:r>
              <a:rPr lang="en-US" sz="1350" dirty="0"/>
              <a:t>Evaluation/performance measure</a:t>
            </a:r>
          </a:p>
          <a:p>
            <a:r>
              <a:rPr lang="en-US" sz="1350" dirty="0"/>
              <a:t>Scorecard: multi-metrics</a:t>
            </a:r>
          </a:p>
        </p:txBody>
      </p:sp>
      <p:sp>
        <p:nvSpPr>
          <p:cNvPr id="7" name="TextBox 6"/>
          <p:cNvSpPr txBox="1"/>
          <p:nvPr/>
        </p:nvSpPr>
        <p:spPr>
          <a:xfrm>
            <a:off x="5426773" y="4499912"/>
            <a:ext cx="3425810" cy="923330"/>
          </a:xfrm>
          <a:prstGeom prst="rect">
            <a:avLst/>
          </a:prstGeom>
          <a:noFill/>
        </p:spPr>
        <p:txBody>
          <a:bodyPr wrap="none" rtlCol="0">
            <a:spAutoFit/>
          </a:bodyPr>
          <a:lstStyle/>
          <a:p>
            <a:r>
              <a:rPr lang="en-US" sz="1350" dirty="0"/>
              <a:t>Good metric properties:</a:t>
            </a:r>
          </a:p>
          <a:p>
            <a:pPr marL="214313" indent="-214313">
              <a:buFont typeface="Arial" panose="020B0604020202020204" pitchFamily="34" charset="0"/>
              <a:buChar char="•"/>
            </a:pPr>
            <a:r>
              <a:rPr lang="en-US" sz="1350" dirty="0"/>
              <a:t>Predict long-term goals (repeats over time)</a:t>
            </a:r>
          </a:p>
          <a:p>
            <a:pPr marL="214313" indent="-214313">
              <a:buFont typeface="Arial" panose="020B0604020202020204" pitchFamily="34" charset="0"/>
              <a:buChar char="•"/>
            </a:pPr>
            <a:r>
              <a:rPr lang="en-US" sz="1350" dirty="0"/>
              <a:t>Single measure (perhaps weighted combo)</a:t>
            </a:r>
          </a:p>
          <a:p>
            <a:pPr marL="214313" indent="-214313">
              <a:buFont typeface="Arial" panose="020B0604020202020204" pitchFamily="34" charset="0"/>
              <a:buChar char="•"/>
            </a:pPr>
            <a:r>
              <a:rPr lang="en-US" sz="1350" dirty="0"/>
              <a:t>Decided and fixed in advance!</a:t>
            </a:r>
          </a:p>
        </p:txBody>
      </p:sp>
      <p:sp>
        <p:nvSpPr>
          <p:cNvPr id="8" name="Date Placeholder 7"/>
          <p:cNvSpPr>
            <a:spLocks noGrp="1"/>
          </p:cNvSpPr>
          <p:nvPr>
            <p:ph type="dt" sz="half" idx="10"/>
          </p:nvPr>
        </p:nvSpPr>
        <p:spPr/>
        <p:txBody>
          <a:bodyPr/>
          <a:lstStyle/>
          <a:p>
            <a:fld id="{40C0F96D-3198-A547-8124-50563B5FAAEB}" type="datetime1">
              <a:rPr lang="en-US" smtClean="0"/>
              <a:t>9/22/22</a:t>
            </a:fld>
            <a:endParaRPr lang="en-US"/>
          </a:p>
        </p:txBody>
      </p:sp>
      <p:sp>
        <p:nvSpPr>
          <p:cNvPr id="10" name="Slide Number Placeholder 9"/>
          <p:cNvSpPr>
            <a:spLocks noGrp="1"/>
          </p:cNvSpPr>
          <p:nvPr>
            <p:ph type="sldNum" sz="quarter" idx="12"/>
          </p:nvPr>
        </p:nvSpPr>
        <p:spPr/>
        <p:txBody>
          <a:bodyPr/>
          <a:lstStyle/>
          <a:p>
            <a:fld id="{D6819623-88F3-4C49-9623-F9B53F0624B0}" type="slidenum">
              <a:rPr lang="en-US" smtClean="0"/>
              <a:t>8</a:t>
            </a:fld>
            <a:endParaRPr lang="en-US"/>
          </a:p>
        </p:txBody>
      </p:sp>
    </p:spTree>
    <p:extLst>
      <p:ext uri="{BB962C8B-B14F-4D97-AF65-F5344CB8AC3E}">
        <p14:creationId xmlns:p14="http://schemas.microsoft.com/office/powerpoint/2010/main" val="29367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important special case: </a:t>
            </a:r>
            <a:br>
              <a:rPr lang="en-US" dirty="0"/>
            </a:br>
            <a:r>
              <a:rPr lang="en-US" dirty="0"/>
              <a:t>the A/A test</a:t>
            </a:r>
          </a:p>
        </p:txBody>
      </p:sp>
      <p:sp>
        <p:nvSpPr>
          <p:cNvPr id="3" name="Content Placeholder 2"/>
          <p:cNvSpPr>
            <a:spLocks noGrp="1"/>
          </p:cNvSpPr>
          <p:nvPr>
            <p:ph idx="1"/>
          </p:nvPr>
        </p:nvSpPr>
        <p:spPr>
          <a:xfrm>
            <a:off x="628650" y="1825625"/>
            <a:ext cx="8193232" cy="4351338"/>
          </a:xfrm>
        </p:spPr>
        <p:txBody>
          <a:bodyPr>
            <a:normAutofit fontScale="85000" lnSpcReduction="10000"/>
          </a:bodyPr>
          <a:lstStyle/>
          <a:p>
            <a:r>
              <a:rPr lang="en-US" dirty="0"/>
              <a:t>Sometimes called a Null test.</a:t>
            </a:r>
          </a:p>
          <a:p>
            <a:r>
              <a:rPr lang="en-US" dirty="0"/>
              <a:t>Split users as with A/B…</a:t>
            </a:r>
          </a:p>
          <a:p>
            <a:r>
              <a:rPr lang="en-US" dirty="0"/>
              <a:t>But expose them to the </a:t>
            </a:r>
            <a:r>
              <a:rPr lang="en-US" u="sng" dirty="0"/>
              <a:t>same</a:t>
            </a:r>
            <a:r>
              <a:rPr lang="en-US" dirty="0"/>
              <a:t> control experience A</a:t>
            </a:r>
          </a:p>
          <a:p>
            <a:r>
              <a:rPr lang="en-US" dirty="0"/>
              <a:t>What possible reason could there be for doing this?</a:t>
            </a:r>
          </a:p>
          <a:p>
            <a:r>
              <a:rPr lang="en-US" dirty="0"/>
              <a:t>Reasons include:</a:t>
            </a:r>
          </a:p>
          <a:p>
            <a:pPr lvl="1"/>
            <a:r>
              <a:rPr lang="en-US" dirty="0"/>
              <a:t>Exercise experimentation system to find bugs/bottlenecks.</a:t>
            </a:r>
          </a:p>
          <a:p>
            <a:pPr lvl="1"/>
            <a:r>
              <a:rPr lang="en-US" dirty="0"/>
              <a:t>Assess the variability of the performance metric for statistical power analysis.</a:t>
            </a:r>
          </a:p>
        </p:txBody>
      </p:sp>
      <p:sp>
        <p:nvSpPr>
          <p:cNvPr id="5" name="Slide Number Placeholder 4"/>
          <p:cNvSpPr>
            <a:spLocks noGrp="1"/>
          </p:cNvSpPr>
          <p:nvPr>
            <p:ph type="sldNum" sz="quarter" idx="12"/>
          </p:nvPr>
        </p:nvSpPr>
        <p:spPr/>
        <p:txBody>
          <a:bodyPr/>
          <a:lstStyle/>
          <a:p>
            <a:fld id="{86CAC078-77ED-423B-B670-199B4CE4288C}" type="slidenum">
              <a:rPr lang="en-US" smtClean="0"/>
              <a:t>9</a:t>
            </a:fld>
            <a:endParaRPr lang="en-US"/>
          </a:p>
        </p:txBody>
      </p:sp>
      <p:sp>
        <p:nvSpPr>
          <p:cNvPr id="6" name="Date Placeholder 5"/>
          <p:cNvSpPr>
            <a:spLocks noGrp="1"/>
          </p:cNvSpPr>
          <p:nvPr>
            <p:ph type="dt" sz="half" idx="10"/>
          </p:nvPr>
        </p:nvSpPr>
        <p:spPr/>
        <p:txBody>
          <a:bodyPr/>
          <a:lstStyle/>
          <a:p>
            <a:fld id="{55544390-E5D2-8D40-BC78-963DEF7359B8}" type="datetime1">
              <a:rPr lang="en-US" smtClean="0"/>
              <a:t>9/22/22</a:t>
            </a:fld>
            <a:endParaRPr lang="en-US"/>
          </a:p>
        </p:txBody>
      </p:sp>
    </p:spTree>
    <p:extLst>
      <p:ext uri="{BB962C8B-B14F-4D97-AF65-F5344CB8AC3E}">
        <p14:creationId xmlns:p14="http://schemas.microsoft.com/office/powerpoint/2010/main" val="380989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4276</TotalTime>
  <Words>3876</Words>
  <Application>Microsoft Macintosh PowerPoint</Application>
  <PresentationFormat>On-screen Show (4:3)</PresentationFormat>
  <Paragraphs>634</Paragraphs>
  <Slides>58</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Segoe UI</vt:lpstr>
      <vt:lpstr>Office Theme</vt:lpstr>
      <vt:lpstr>SI 618: Data Manipulation and Analysis Advanced Data Collection Topics</vt:lpstr>
      <vt:lpstr>We've covered methods for fetching, manipulating and extracting information from different data types:</vt:lpstr>
      <vt:lpstr>Big data: Which technologies will be critical for data gathering, manipulation, analysis?</vt:lpstr>
      <vt:lpstr>Two new sources of large volumes of data processing:</vt:lpstr>
      <vt:lpstr>Two new sources of large volumes of data processing:</vt:lpstr>
      <vt:lpstr>The cost of showing ads</vt:lpstr>
      <vt:lpstr>How to recommend?</vt:lpstr>
      <vt:lpstr>The basic A/B experiment:  a form of controlled trial</vt:lpstr>
      <vt:lpstr>An important special case:  the A/A test</vt:lpstr>
      <vt:lpstr>How to test for effect size?</vt:lpstr>
      <vt:lpstr>How to test for effect size</vt:lpstr>
      <vt:lpstr>How to test for effect size</vt:lpstr>
      <vt:lpstr>The importance of data analysis for experimental data</vt:lpstr>
      <vt:lpstr>Why deeper data analysis is critical…</vt:lpstr>
      <vt:lpstr>Bug:  IE 9.0 crashes for treatment B</vt:lpstr>
      <vt:lpstr>Fixing the bug reveals the true power of treatment B</vt:lpstr>
      <vt:lpstr>Data analysis trumps intuition!</vt:lpstr>
      <vt:lpstr>Some limitations of A/B tests</vt:lpstr>
      <vt:lpstr>Two new sources of large volumes of data processing:</vt:lpstr>
      <vt:lpstr>Crowdsourcing platforms: one widely used source of human computation</vt:lpstr>
      <vt:lpstr>Human Judgment At Scale</vt:lpstr>
      <vt:lpstr>Human computation for natural language text processing</vt:lpstr>
      <vt:lpstr>Example 1 crowdsourcing task: estimating news media bias [Budak et al. Public Opinion Quarterly 2016]</vt:lpstr>
      <vt:lpstr>Example 1 crowdsourcing task: estimating news media bias</vt:lpstr>
      <vt:lpstr>Example 2 crowdsourcing task: estimating inefficiencies in the charitable giving marketplace [Budak et al.. ICWSM 2016]</vt:lpstr>
      <vt:lpstr>Example 3 task: Human classification, recognizing and clustering galaxies</vt:lpstr>
      <vt:lpstr>How likely is a certain type of disk galaxy to have a bar as a function of other properties?</vt:lpstr>
      <vt:lpstr>Observed: strong correlation in galaxy color vs bar fraction Redder disk galaxies are much more likely to have bars identified by GZ2 users than bluer disk galaxies.</vt:lpstr>
      <vt:lpstr>Not quite a new idea</vt:lpstr>
      <vt:lpstr>What are some challenges in using human computation for data manipulation and analytics?</vt:lpstr>
      <vt:lpstr>Creating a Simple Mturk Task</vt:lpstr>
      <vt:lpstr>Code books from communication theory</vt:lpstr>
      <vt:lpstr>How to collect labels through Amazon Mechanical Turk</vt:lpstr>
      <vt:lpstr>Choosing a Project Type</vt:lpstr>
      <vt:lpstr>Creating your project</vt:lpstr>
      <vt:lpstr>Creating your project</vt:lpstr>
      <vt:lpstr>Creating your project</vt:lpstr>
      <vt:lpstr>Creating your project</vt:lpstr>
      <vt:lpstr>Creating your project</vt:lpstr>
      <vt:lpstr>Creating your project - Design</vt:lpstr>
      <vt:lpstr>Making the Appropriate changes</vt:lpstr>
      <vt:lpstr>Making the Appropriate changes</vt:lpstr>
      <vt:lpstr>After you make your changes</vt:lpstr>
      <vt:lpstr>Publishing Batches/Input format</vt:lpstr>
      <vt:lpstr>Publishing Batches/Input format</vt:lpstr>
      <vt:lpstr>Publishing Batches/Input format</vt:lpstr>
      <vt:lpstr>Publishing your HITs</vt:lpstr>
      <vt:lpstr>Publishing your HITs</vt:lpstr>
      <vt:lpstr>Inspecting the Results</vt:lpstr>
      <vt:lpstr>Inspecting the Results</vt:lpstr>
      <vt:lpstr>Ethical Considerations of Crowdsourcing</vt:lpstr>
      <vt:lpstr>Projects</vt:lpstr>
      <vt:lpstr>Projects</vt:lpstr>
      <vt:lpstr>Crowdsourcing and Human Computation: People as data manipulators and analyzers</vt:lpstr>
      <vt:lpstr>Human-in-the-loop data manipulation and analysis</vt:lpstr>
      <vt:lpstr>CrowdSearch: adding human verification to image search</vt:lpstr>
      <vt:lpstr>Even a small amount of extra human computation can make a large improvement in accuracy</vt:lpstr>
      <vt:lpstr>References</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 618: Advanced Topics</dc:title>
  <dc:creator>Budak, Ceren</dc:creator>
  <cp:lastModifiedBy>Microsoft Office User</cp:lastModifiedBy>
  <cp:revision>106</cp:revision>
  <dcterms:created xsi:type="dcterms:W3CDTF">2017-02-05T17:26:22Z</dcterms:created>
  <dcterms:modified xsi:type="dcterms:W3CDTF">2022-09-22T16:19:39Z</dcterms:modified>
</cp:coreProperties>
</file>